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6"/>
  </p:notesMasterIdLst>
  <p:sldIdLst>
    <p:sldId id="256" r:id="rId2"/>
    <p:sldId id="268" r:id="rId3"/>
    <p:sldId id="260" r:id="rId4"/>
    <p:sldId id="261" r:id="rId5"/>
    <p:sldId id="270" r:id="rId6"/>
    <p:sldId id="341" r:id="rId7"/>
    <p:sldId id="354" r:id="rId8"/>
    <p:sldId id="342" r:id="rId9"/>
    <p:sldId id="343" r:id="rId10"/>
    <p:sldId id="269" r:id="rId11"/>
    <p:sldId id="295" r:id="rId12"/>
    <p:sldId id="294" r:id="rId13"/>
    <p:sldId id="353" r:id="rId14"/>
    <p:sldId id="272" r:id="rId15"/>
    <p:sldId id="335" r:id="rId16"/>
    <p:sldId id="393" r:id="rId17"/>
    <p:sldId id="392" r:id="rId18"/>
    <p:sldId id="336" r:id="rId19"/>
    <p:sldId id="337" r:id="rId20"/>
    <p:sldId id="338" r:id="rId21"/>
    <p:sldId id="339" r:id="rId22"/>
    <p:sldId id="355" r:id="rId23"/>
    <p:sldId id="390" r:id="rId24"/>
    <p:sldId id="391" r:id="rId25"/>
    <p:sldId id="306" r:id="rId26"/>
    <p:sldId id="307" r:id="rId27"/>
    <p:sldId id="312" r:id="rId28"/>
    <p:sldId id="313" r:id="rId29"/>
    <p:sldId id="310" r:id="rId30"/>
    <p:sldId id="315" r:id="rId31"/>
    <p:sldId id="275" r:id="rId32"/>
    <p:sldId id="262" r:id="rId33"/>
    <p:sldId id="299" r:id="rId34"/>
    <p:sldId id="300" r:id="rId35"/>
    <p:sldId id="311" r:id="rId36"/>
    <p:sldId id="340" r:id="rId37"/>
    <p:sldId id="379" r:id="rId38"/>
    <p:sldId id="380" r:id="rId39"/>
    <p:sldId id="329" r:id="rId40"/>
    <p:sldId id="330" r:id="rId41"/>
    <p:sldId id="331" r:id="rId42"/>
    <p:sldId id="357" r:id="rId43"/>
    <p:sldId id="356" r:id="rId44"/>
    <p:sldId id="358" r:id="rId45"/>
    <p:sldId id="359" r:id="rId46"/>
    <p:sldId id="360" r:id="rId47"/>
    <p:sldId id="334" r:id="rId48"/>
    <p:sldId id="361" r:id="rId49"/>
    <p:sldId id="363" r:id="rId50"/>
    <p:sldId id="362" r:id="rId51"/>
    <p:sldId id="394" r:id="rId52"/>
    <p:sldId id="364" r:id="rId53"/>
    <p:sldId id="366" r:id="rId54"/>
    <p:sldId id="367" r:id="rId55"/>
    <p:sldId id="368" r:id="rId56"/>
    <p:sldId id="371" r:id="rId57"/>
    <p:sldId id="369" r:id="rId58"/>
    <p:sldId id="372" r:id="rId59"/>
    <p:sldId id="373" r:id="rId60"/>
    <p:sldId id="374" r:id="rId61"/>
    <p:sldId id="344" r:id="rId62"/>
    <p:sldId id="381" r:id="rId63"/>
    <p:sldId id="382" r:id="rId64"/>
    <p:sldId id="345" r:id="rId65"/>
    <p:sldId id="383" r:id="rId66"/>
    <p:sldId id="346" r:id="rId67"/>
    <p:sldId id="384" r:id="rId68"/>
    <p:sldId id="385" r:id="rId69"/>
    <p:sldId id="386" r:id="rId70"/>
    <p:sldId id="387" r:id="rId71"/>
    <p:sldId id="388" r:id="rId72"/>
    <p:sldId id="389" r:id="rId73"/>
    <p:sldId id="316" r:id="rId74"/>
    <p:sldId id="317" r:id="rId75"/>
    <p:sldId id="318" r:id="rId76"/>
    <p:sldId id="319" r:id="rId77"/>
    <p:sldId id="320" r:id="rId78"/>
    <p:sldId id="321" r:id="rId79"/>
    <p:sldId id="322" r:id="rId80"/>
    <p:sldId id="323" r:id="rId81"/>
    <p:sldId id="324" r:id="rId82"/>
    <p:sldId id="325" r:id="rId83"/>
    <p:sldId id="326" r:id="rId84"/>
    <p:sldId id="287" r:id="rId85"/>
  </p:sldIdLst>
  <p:sldSz cx="18288000" cy="10287000"/>
  <p:notesSz cx="6858000" cy="9144000"/>
  <p:embeddedFontLst>
    <p:embeddedFont>
      <p:font typeface="Calibri" panose="020F0502020204030204" pitchFamily="34" charset="0"/>
      <p:regular r:id="rId87"/>
      <p:bold r:id="rId88"/>
      <p:italic r:id="rId89"/>
      <p:boldItalic r:id="rId90"/>
    </p:embeddedFont>
    <p:embeddedFont>
      <p:font typeface="HY헤드라인M" panose="02030600000101010101" pitchFamily="18" charset="-127"/>
      <p:regular r:id="rId91"/>
    </p:embeddedFont>
    <p:embeddedFont>
      <p:font typeface="맑은 고딕" panose="020B0503020000020004" pitchFamily="50" charset="-127"/>
      <p:regular r:id="rId92"/>
      <p:bold r:id="rId9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양휘준" initials="양" lastIdx="1" clrIdx="0">
    <p:extLst>
      <p:ext uri="{19B8F6BF-5375-455C-9EA6-DF929625EA0E}">
        <p15:presenceInfo xmlns:p15="http://schemas.microsoft.com/office/powerpoint/2012/main" userId="S::20183035@office.deu.ac.kr::0558e238-2066-4ee2-b37e-5994f765c3e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B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79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fld id="{34D80230-5868-4C2E-94AE-8B387F6D50B3}" type="datetimeFigureOut">
              <a:rPr lang="ko-KR" altLang="en-US" smtClean="0"/>
              <a:pPr/>
              <a:t>2023-11-05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fld id="{B528E5CF-4C00-45FF-A928-EA7D4F6545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129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HY헤드라인M" panose="02030600000101010101" pitchFamily="18" charset="-127"/>
        <a:ea typeface="HY헤드라인M" panose="0203060000010101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HY헤드라인M" panose="02030600000101010101" pitchFamily="18" charset="-127"/>
        <a:ea typeface="HY헤드라인M" panose="0203060000010101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HY헤드라인M" panose="02030600000101010101" pitchFamily="18" charset="-127"/>
        <a:ea typeface="HY헤드라인M" panose="0203060000010101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HY헤드라인M" panose="02030600000101010101" pitchFamily="18" charset="-127"/>
        <a:ea typeface="HY헤드라인M" panose="0203060000010101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HY헤드라인M" panose="02030600000101010101" pitchFamily="18" charset="-127"/>
        <a:ea typeface="HY헤드라인M" panose="0203060000010101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965AC-A7E3-43F3-8F25-73C8DE12305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774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965AC-A7E3-43F3-8F25-73C8DE12305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3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8A6F-D93C-4B8C-9AD4-5851D9410E5B}" type="datetime1">
              <a:rPr lang="en-US" altLang="ko-KR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9931213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35C82-103A-4AE3-8D5D-48F7F4140B42}" type="datetime1">
              <a:rPr lang="en-US" altLang="ko-KR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9921875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BA8C8-E809-4799-9844-5442F4F24A77}" type="datetime1">
              <a:rPr lang="en-US" altLang="ko-KR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9922249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59BF-E1B4-4CC7-A490-CF382792DF78}" type="datetime1">
              <a:rPr lang="en-US" altLang="ko-KR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9921875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A34E-2708-45BB-B565-DA68BBAF26F0}" type="datetime1">
              <a:rPr lang="en-US" altLang="ko-KR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9921875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5246F-CBDF-4288-8C5F-DEFAD68DDF4A}" type="datetime1">
              <a:rPr lang="en-US" altLang="ko-KR" smtClean="0"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15400" y="9921875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16490-F8A0-4527-A8DF-A360E36A1153}" type="datetime1">
              <a:rPr lang="en-US" altLang="ko-KR" smtClean="0"/>
              <a:t>11/5/2023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15400" y="9921875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CC3D-F699-4E0F-A884-5C00F4BAD42D}" type="datetime1">
              <a:rPr lang="en-US" altLang="ko-KR" smtClean="0"/>
              <a:t>11/5/2023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15400" y="9922249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1478-9B56-4E19-BD0E-6E90C89F8730}" type="datetime1">
              <a:rPr lang="en-US" altLang="ko-KR" smtClean="0"/>
              <a:t>11/5/2023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15400" y="9921875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F0BCE-5A07-4F6B-8BE0-A56866EA35D5}" type="datetime1">
              <a:rPr lang="en-US" altLang="ko-KR" smtClean="0"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15400" y="9940178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09175-18D9-4D83-BB8C-A82CA62C2733}" type="datetime1">
              <a:rPr lang="en-US" altLang="ko-KR" smtClean="0"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15400" y="9913284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</a:defRPr>
            </a:lvl1pPr>
          </a:lstStyle>
          <a:p>
            <a:fld id="{E6334EB7-0DA7-4628-8361-E0E8A8F7E020}" type="datetime1">
              <a:rPr lang="en-US" altLang="ko-KR" smtClean="0"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99218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Y헤드라인M" panose="02030600000101010101" pitchFamily="18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Y헤드라인M" panose="02030600000101010101" pitchFamily="18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Y헤드라인M" panose="0203060000010101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Y헤드라인M" panose="0203060000010101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Y헤드라인M" panose="0203060000010101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Y헤드라인M" panose="0203060000010101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6.svg"/><Relationship Id="rId10" Type="http://schemas.openxmlformats.org/officeDocument/2006/relationships/image" Target="../media/image19.svg"/><Relationship Id="rId4" Type="http://schemas.openxmlformats.org/officeDocument/2006/relationships/image" Target="../media/image35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9.svg"/><Relationship Id="rId7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4.svg"/><Relationship Id="rId7" Type="http://schemas.openxmlformats.org/officeDocument/2006/relationships/image" Target="../media/image5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2.svg"/><Relationship Id="rId7" Type="http://schemas.openxmlformats.org/officeDocument/2006/relationships/image" Target="../media/image6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7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5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26.png"/><Relationship Id="rId12" Type="http://schemas.openxmlformats.org/officeDocument/2006/relationships/image" Target="../media/image8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88.png"/><Relationship Id="rId5" Type="http://schemas.openxmlformats.org/officeDocument/2006/relationships/image" Target="../media/image22.png"/><Relationship Id="rId10" Type="http://schemas.openxmlformats.org/officeDocument/2006/relationships/image" Target="../media/image87.svg"/><Relationship Id="rId4" Type="http://schemas.openxmlformats.org/officeDocument/2006/relationships/image" Target="../media/image85.png"/><Relationship Id="rId9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3" Type="http://schemas.openxmlformats.org/officeDocument/2006/relationships/image" Target="../media/image104.svg"/><Relationship Id="rId7" Type="http://schemas.openxmlformats.org/officeDocument/2006/relationships/image" Target="../media/image36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4.svg"/><Relationship Id="rId7" Type="http://schemas.openxmlformats.org/officeDocument/2006/relationships/image" Target="../media/image1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4.sv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4.svg"/><Relationship Id="rId7" Type="http://schemas.openxmlformats.org/officeDocument/2006/relationships/image" Target="../media/image1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4.svg"/><Relationship Id="rId7" Type="http://schemas.openxmlformats.org/officeDocument/2006/relationships/image" Target="../media/image1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9.png"/><Relationship Id="rId4" Type="http://schemas.openxmlformats.org/officeDocument/2006/relationships/image" Target="../media/image1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1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1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1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1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52.svg"/><Relationship Id="rId7" Type="http://schemas.openxmlformats.org/officeDocument/2006/relationships/image" Target="../media/image15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jpg"/><Relationship Id="rId11" Type="http://schemas.openxmlformats.org/officeDocument/2006/relationships/image" Target="../media/image160.png"/><Relationship Id="rId5" Type="http://schemas.openxmlformats.org/officeDocument/2006/relationships/image" Target="../media/image154.jpg"/><Relationship Id="rId10" Type="http://schemas.openxmlformats.org/officeDocument/2006/relationships/image" Target="../media/image159.png"/><Relationship Id="rId4" Type="http://schemas.openxmlformats.org/officeDocument/2006/relationships/image" Target="../media/image153.jpg"/><Relationship Id="rId9" Type="http://schemas.openxmlformats.org/officeDocument/2006/relationships/image" Target="../media/image15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2.png"/><Relationship Id="rId7" Type="http://schemas.openxmlformats.org/officeDocument/2006/relationships/image" Target="../media/image16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63.png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2.svg"/><Relationship Id="rId7" Type="http://schemas.openxmlformats.org/officeDocument/2006/relationships/image" Target="../media/image17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5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52.svg"/><Relationship Id="rId7" Type="http://schemas.openxmlformats.org/officeDocument/2006/relationships/image" Target="../media/image17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57.png"/><Relationship Id="rId9" Type="http://schemas.openxmlformats.org/officeDocument/2006/relationships/image" Target="../media/image18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52.svg"/><Relationship Id="rId7" Type="http://schemas.openxmlformats.org/officeDocument/2006/relationships/image" Target="../media/image15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67.png"/><Relationship Id="rId4" Type="http://schemas.openxmlformats.org/officeDocument/2006/relationships/image" Target="../media/image182.png"/><Relationship Id="rId9" Type="http://schemas.openxmlformats.org/officeDocument/2006/relationships/image" Target="../media/image1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52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52.sv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svg"/><Relationship Id="rId7" Type="http://schemas.openxmlformats.org/officeDocument/2006/relationships/image" Target="../media/image29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52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96.png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198.png"/><Relationship Id="rId7" Type="http://schemas.openxmlformats.org/officeDocument/2006/relationships/image" Target="../media/image13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5" Type="http://schemas.openxmlformats.org/officeDocument/2006/relationships/image" Target="../media/image52.svg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0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7.png"/><Relationship Id="rId4" Type="http://schemas.openxmlformats.org/officeDocument/2006/relationships/image" Target="../media/image14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7.png"/><Relationship Id="rId4" Type="http://schemas.openxmlformats.org/officeDocument/2006/relationships/image" Target="../media/image14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14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7.png"/><Relationship Id="rId4" Type="http://schemas.openxmlformats.org/officeDocument/2006/relationships/image" Target="../media/image14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14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>
            <a:off x="5914286" y="130949"/>
            <a:ext cx="16671768" cy="9377870"/>
          </a:xfrm>
          <a:custGeom>
            <a:avLst/>
            <a:gdLst/>
            <a:ahLst/>
            <a:cxnLst/>
            <a:rect l="l" t="t" r="r" b="b"/>
            <a:pathLst>
              <a:path w="16671768" h="9377870">
                <a:moveTo>
                  <a:pt x="16671768" y="0"/>
                </a:moveTo>
                <a:lnTo>
                  <a:pt x="0" y="0"/>
                </a:lnTo>
                <a:lnTo>
                  <a:pt x="0" y="9377870"/>
                </a:lnTo>
                <a:lnTo>
                  <a:pt x="16671768" y="9377870"/>
                </a:lnTo>
                <a:lnTo>
                  <a:pt x="166717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-1786262" y="0"/>
            <a:ext cx="12714270" cy="10287000"/>
          </a:xfrm>
          <a:custGeom>
            <a:avLst/>
            <a:gdLst/>
            <a:ahLst/>
            <a:cxnLst/>
            <a:rect l="l" t="t" r="r" b="b"/>
            <a:pathLst>
              <a:path w="12714270" h="10287000">
                <a:moveTo>
                  <a:pt x="12714269" y="0"/>
                </a:moveTo>
                <a:lnTo>
                  <a:pt x="0" y="0"/>
                </a:lnTo>
                <a:lnTo>
                  <a:pt x="0" y="10287000"/>
                </a:lnTo>
                <a:lnTo>
                  <a:pt x="12714269" y="10287000"/>
                </a:lnTo>
                <a:lnTo>
                  <a:pt x="127142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250170" y="6934511"/>
            <a:ext cx="8850759" cy="8850759"/>
          </a:xfrm>
          <a:custGeom>
            <a:avLst/>
            <a:gdLst/>
            <a:ahLst/>
            <a:cxnLst/>
            <a:rect l="l" t="t" r="r" b="b"/>
            <a:pathLst>
              <a:path w="8850759" h="8850759">
                <a:moveTo>
                  <a:pt x="0" y="0"/>
                </a:moveTo>
                <a:lnTo>
                  <a:pt x="8850760" y="0"/>
                </a:lnTo>
                <a:lnTo>
                  <a:pt x="8850760" y="8850760"/>
                </a:lnTo>
                <a:lnTo>
                  <a:pt x="0" y="8850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9561235" y="1079286"/>
            <a:ext cx="8128428" cy="81284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CFAF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896016" y="1414082"/>
            <a:ext cx="7458865" cy="7458835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17457" r="-3263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98337" y="3613765"/>
            <a:ext cx="8962898" cy="3516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ko-KR" altLang="en-US" sz="60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현대인들의 건강 염려증을 예방하기 위한 자가 진단 헬스케어 서비스</a:t>
            </a:r>
            <a:endParaRPr lang="en-US" sz="600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1028747" y="2568429"/>
            <a:ext cx="9498062" cy="680066"/>
            <a:chOff x="0" y="0"/>
            <a:chExt cx="12664083" cy="90675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2664083" cy="906755"/>
              <a:chOff x="0" y="0"/>
              <a:chExt cx="2152378" cy="1541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152378" cy="154111"/>
              </a:xfrm>
              <a:custGeom>
                <a:avLst/>
                <a:gdLst/>
                <a:ahLst/>
                <a:cxnLst/>
                <a:rect l="l" t="t" r="r" b="b"/>
                <a:pathLst>
                  <a:path w="2152378" h="154111">
                    <a:moveTo>
                      <a:pt x="41570" y="0"/>
                    </a:moveTo>
                    <a:lnTo>
                      <a:pt x="2110808" y="0"/>
                    </a:lnTo>
                    <a:cubicBezTo>
                      <a:pt x="2121833" y="0"/>
                      <a:pt x="2132406" y="4380"/>
                      <a:pt x="2140203" y="12176"/>
                    </a:cubicBezTo>
                    <a:cubicBezTo>
                      <a:pt x="2147998" y="19972"/>
                      <a:pt x="2152378" y="30545"/>
                      <a:pt x="2152378" y="41570"/>
                    </a:cubicBezTo>
                    <a:lnTo>
                      <a:pt x="2152378" y="112541"/>
                    </a:lnTo>
                    <a:cubicBezTo>
                      <a:pt x="2152378" y="123566"/>
                      <a:pt x="2147998" y="134140"/>
                      <a:pt x="2140203" y="141936"/>
                    </a:cubicBezTo>
                    <a:cubicBezTo>
                      <a:pt x="2132406" y="149732"/>
                      <a:pt x="2121833" y="154111"/>
                      <a:pt x="2110808" y="154111"/>
                    </a:cubicBezTo>
                    <a:lnTo>
                      <a:pt x="41570" y="154111"/>
                    </a:lnTo>
                    <a:cubicBezTo>
                      <a:pt x="30545" y="154111"/>
                      <a:pt x="19972" y="149732"/>
                      <a:pt x="12176" y="141936"/>
                    </a:cubicBezTo>
                    <a:cubicBezTo>
                      <a:pt x="4380" y="134140"/>
                      <a:pt x="0" y="123566"/>
                      <a:pt x="0" y="112541"/>
                    </a:cubicBezTo>
                    <a:lnTo>
                      <a:pt x="0" y="41570"/>
                    </a:lnTo>
                    <a:cubicBezTo>
                      <a:pt x="0" y="30545"/>
                      <a:pt x="4380" y="19972"/>
                      <a:pt x="12176" y="12176"/>
                    </a:cubicBezTo>
                    <a:cubicBezTo>
                      <a:pt x="19972" y="4380"/>
                      <a:pt x="30545" y="0"/>
                      <a:pt x="41570" y="0"/>
                    </a:cubicBezTo>
                    <a:close/>
                  </a:path>
                </a:pathLst>
              </a:custGeom>
              <a:solidFill>
                <a:srgbClr val="DCFAFA">
                  <a:alpha val="74902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9041" tIns="59041" rIns="59041" bIns="59041" rtlCol="0" anchor="ctr"/>
              <a:lstStyle/>
              <a:p>
                <a:pPr algn="ctr">
                  <a:lnSpc>
                    <a:spcPts val="3360"/>
                  </a:lnSpc>
                </a:pPr>
                <a:endParaRPr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2169445" y="175077"/>
              <a:ext cx="9627818" cy="533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6"/>
                </a:lnSpc>
              </a:pPr>
              <a:r>
                <a:rPr lang="ko-KR" altLang="en-US" sz="2905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동의보감</a:t>
              </a:r>
              <a:r>
                <a:rPr lang="en-US" altLang="ko-KR" sz="2905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	(8</a:t>
              </a:r>
              <a:r>
                <a:rPr lang="ko-KR" altLang="en-US" sz="2905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r>
                <a:rPr lang="en-US" altLang="ko-KR" sz="2905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endParaRPr lang="en-US" sz="2905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939B68FC-28FB-E494-945A-E4D7FB47E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97ABC492-7FD2-F3EA-B93D-2162BF800826}"/>
              </a:ext>
            </a:extLst>
          </p:cNvPr>
          <p:cNvSpPr txBox="1"/>
          <p:nvPr/>
        </p:nvSpPr>
        <p:spPr>
          <a:xfrm>
            <a:off x="496291" y="8545999"/>
            <a:ext cx="2656211" cy="1125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9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이준용 </a:t>
            </a:r>
            <a:r>
              <a:rPr lang="en-US" altLang="ko-KR" sz="2499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20183048</a:t>
            </a:r>
          </a:p>
          <a:p>
            <a:pPr marL="0" lvl="0" indent="0" algn="r">
              <a:lnSpc>
                <a:spcPts val="2999"/>
              </a:lnSpc>
              <a:spcBef>
                <a:spcPct val="0"/>
              </a:spcBef>
            </a:pPr>
            <a:r>
              <a:rPr lang="ko-KR" altLang="en-US" sz="2499" u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양휘준</a:t>
            </a:r>
            <a:r>
              <a:rPr lang="ko-KR" altLang="en-US" sz="2499" u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2499" u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20183038</a:t>
            </a:r>
          </a:p>
          <a:p>
            <a:pPr marL="0" lvl="0" indent="0" algn="r">
              <a:lnSpc>
                <a:spcPts val="29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김종원 </a:t>
            </a:r>
            <a:r>
              <a:rPr lang="en-US" altLang="ko-KR" sz="2499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20183032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86040" y="0"/>
            <a:ext cx="12714270" cy="10287000"/>
          </a:xfrm>
          <a:custGeom>
            <a:avLst/>
            <a:gdLst/>
            <a:ahLst/>
            <a:cxnLst/>
            <a:rect l="l" t="t" r="r" b="b"/>
            <a:pathLst>
              <a:path w="12714270" h="10287000">
                <a:moveTo>
                  <a:pt x="12714270" y="0"/>
                </a:moveTo>
                <a:lnTo>
                  <a:pt x="0" y="0"/>
                </a:lnTo>
                <a:lnTo>
                  <a:pt x="0" y="10287000"/>
                </a:lnTo>
                <a:lnTo>
                  <a:pt x="12714270" y="10287000"/>
                </a:lnTo>
                <a:lnTo>
                  <a:pt x="127142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752656" y="-5057536"/>
            <a:ext cx="9070688" cy="9070688"/>
          </a:xfrm>
          <a:custGeom>
            <a:avLst/>
            <a:gdLst/>
            <a:ahLst/>
            <a:cxnLst/>
            <a:rect l="l" t="t" r="r" b="b"/>
            <a:pathLst>
              <a:path w="9070688" h="9070688">
                <a:moveTo>
                  <a:pt x="0" y="0"/>
                </a:moveTo>
                <a:lnTo>
                  <a:pt x="9070688" y="0"/>
                </a:lnTo>
                <a:lnTo>
                  <a:pt x="9070688" y="9070688"/>
                </a:lnTo>
                <a:lnTo>
                  <a:pt x="0" y="9070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5137334" y="7057669"/>
            <a:ext cx="8850759" cy="8850759"/>
          </a:xfrm>
          <a:custGeom>
            <a:avLst/>
            <a:gdLst/>
            <a:ahLst/>
            <a:cxnLst/>
            <a:rect l="l" t="t" r="r" b="b"/>
            <a:pathLst>
              <a:path w="8850759" h="8850759">
                <a:moveTo>
                  <a:pt x="0" y="0"/>
                </a:moveTo>
                <a:lnTo>
                  <a:pt x="8850759" y="0"/>
                </a:lnTo>
                <a:lnTo>
                  <a:pt x="8850759" y="8850760"/>
                </a:lnTo>
                <a:lnTo>
                  <a:pt x="0" y="8850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3601379" y="1117742"/>
            <a:ext cx="13419193" cy="8051516"/>
            <a:chOff x="0" y="0"/>
            <a:chExt cx="6350000" cy="381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8"/>
              <a:stretch>
                <a:fillRect t="-5520" b="-552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637968" y="1117742"/>
            <a:ext cx="2004054" cy="2004054"/>
            <a:chOff x="0" y="0"/>
            <a:chExt cx="2672072" cy="26720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72072" cy="2672072"/>
            </a:xfrm>
            <a:custGeom>
              <a:avLst/>
              <a:gdLst/>
              <a:ahLst/>
              <a:cxnLst/>
              <a:rect l="l" t="t" r="r" b="b"/>
              <a:pathLst>
                <a:path w="2672072" h="2672072">
                  <a:moveTo>
                    <a:pt x="0" y="0"/>
                  </a:moveTo>
                  <a:lnTo>
                    <a:pt x="2672072" y="0"/>
                  </a:lnTo>
                  <a:lnTo>
                    <a:pt x="2672072" y="2672072"/>
                  </a:lnTo>
                  <a:lnTo>
                    <a:pt x="0" y="2672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5319" y="729611"/>
              <a:ext cx="2289033" cy="1265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7000" u="none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618830" y="7064813"/>
            <a:ext cx="6822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00"/>
              </a:lnSpc>
              <a:spcBef>
                <a:spcPct val="0"/>
              </a:spcBef>
            </a:pPr>
            <a:r>
              <a:rPr lang="ko-KR" altLang="en-US" sz="8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구성</a:t>
            </a:r>
            <a:endParaRPr lang="en-US" sz="8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A2D38DC-B2AA-C451-4392-8FC062BF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38834" y="6012460"/>
            <a:ext cx="3086100" cy="552758"/>
            <a:chOff x="0" y="0"/>
            <a:chExt cx="812800" cy="1455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62"/>
                </a:lnSpc>
                <a:spcBef>
                  <a:spcPct val="0"/>
                </a:spcBef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2488345" y="5885109"/>
            <a:ext cx="21669392" cy="512186"/>
          </a:xfrm>
          <a:custGeom>
            <a:avLst/>
            <a:gdLst/>
            <a:ahLst/>
            <a:cxnLst/>
            <a:rect l="l" t="t" r="r" b="b"/>
            <a:pathLst>
              <a:path w="21669392" h="512186">
                <a:moveTo>
                  <a:pt x="0" y="0"/>
                </a:moveTo>
                <a:lnTo>
                  <a:pt x="21669392" y="0"/>
                </a:lnTo>
                <a:lnTo>
                  <a:pt x="21669392" y="512185"/>
                </a:lnTo>
                <a:lnTo>
                  <a:pt x="0" y="512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531209" y="3567192"/>
            <a:ext cx="1901349" cy="190134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309850" y="3571686"/>
            <a:ext cx="1901349" cy="190134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6397" y="1181100"/>
            <a:ext cx="17975206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90"/>
              </a:lnSpc>
            </a:pPr>
            <a:r>
              <a:rPr lang="ko-KR" altLang="en-US" sz="85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</a:t>
            </a:r>
            <a:endParaRPr lang="en-US" sz="8500" u="none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07724" y="5984039"/>
            <a:ext cx="3148319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JAVA</a:t>
            </a:r>
            <a:endParaRPr lang="en-US" sz="2100" u="none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454794" y="5950541"/>
            <a:ext cx="1611457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Eclipse</a:t>
            </a:r>
            <a:endParaRPr lang="en-US" sz="2100" u="none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234240" y="5984039"/>
            <a:ext cx="3052839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Arduino</a:t>
            </a:r>
            <a:endParaRPr lang="en-US" sz="2100" u="none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30" name="Picture 6" descr="Arduino, 로고 아이콘 에 Vector Logo">
            <a:extLst>
              <a:ext uri="{FF2B5EF4-FFF2-40B4-BE49-F238E27FC236}">
                <a16:creationId xmlns:a16="http://schemas.microsoft.com/office/drawing/2014/main" id="{5809A1F6-14D3-81E6-D694-654D512C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1" y="-4081930"/>
            <a:ext cx="315828" cy="17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10">
            <a:extLst>
              <a:ext uri="{FF2B5EF4-FFF2-40B4-BE49-F238E27FC236}">
                <a16:creationId xmlns:a16="http://schemas.microsoft.com/office/drawing/2014/main" id="{8C8FE61E-3721-9E24-946D-9069418BCF3C}"/>
              </a:ext>
            </a:extLst>
          </p:cNvPr>
          <p:cNvGrpSpPr/>
          <p:nvPr/>
        </p:nvGrpSpPr>
        <p:grpSpPr>
          <a:xfrm>
            <a:off x="10035585" y="3569628"/>
            <a:ext cx="1892864" cy="1901349"/>
            <a:chOff x="1813" y="0"/>
            <a:chExt cx="809173" cy="812800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D6D8ED7-A218-F14F-E495-D993251085A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CA5715E3-E86F-A73B-0E45-7D573136B73B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5" name="Group 14">
            <a:extLst>
              <a:ext uri="{FF2B5EF4-FFF2-40B4-BE49-F238E27FC236}">
                <a16:creationId xmlns:a16="http://schemas.microsoft.com/office/drawing/2014/main" id="{8BF48F09-C498-308E-E29C-5F7B884D4FA9}"/>
              </a:ext>
            </a:extLst>
          </p:cNvPr>
          <p:cNvGrpSpPr/>
          <p:nvPr/>
        </p:nvGrpSpPr>
        <p:grpSpPr>
          <a:xfrm>
            <a:off x="13814227" y="3504767"/>
            <a:ext cx="1892864" cy="1901349"/>
            <a:chOff x="1813" y="0"/>
            <a:chExt cx="809173" cy="812800"/>
          </a:xfrm>
        </p:grpSpPr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AABF9EA5-2329-8576-BAD2-F3620837EA51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C04C2A0D-BBEB-C891-39DE-A0AA9FC55FA8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8" name="TextBox 23">
            <a:extLst>
              <a:ext uri="{FF2B5EF4-FFF2-40B4-BE49-F238E27FC236}">
                <a16:creationId xmlns:a16="http://schemas.microsoft.com/office/drawing/2014/main" id="{D47AAE2E-02EB-8907-A6ED-F1FF197064C1}"/>
              </a:ext>
            </a:extLst>
          </p:cNvPr>
          <p:cNvSpPr txBox="1"/>
          <p:nvPr/>
        </p:nvSpPr>
        <p:spPr>
          <a:xfrm>
            <a:off x="9976559" y="5956129"/>
            <a:ext cx="2010916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Studio</a:t>
            </a:r>
          </a:p>
        </p:txBody>
      </p:sp>
      <p:pic>
        <p:nvPicPr>
          <p:cNvPr id="6" name="Picture 4" descr="Java, 래, 워드마크, 로고 아이콘 에 Devicon">
            <a:extLst>
              <a:ext uri="{FF2B5EF4-FFF2-40B4-BE49-F238E27FC236}">
                <a16:creationId xmlns:a16="http://schemas.microsoft.com/office/drawing/2014/main" id="{0250333E-6785-C603-DAF9-E78BEAA5C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709" y="3819482"/>
            <a:ext cx="1236346" cy="123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Eclipse 아이콘 에 Papirus Apps">
            <a:extLst>
              <a:ext uri="{FF2B5EF4-FFF2-40B4-BE49-F238E27FC236}">
                <a16:creationId xmlns:a16="http://schemas.microsoft.com/office/drawing/2014/main" id="{2D3315DE-E7BE-F5CF-9017-9210FC238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803" y="3893232"/>
            <a:ext cx="1223436" cy="122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>
            <a:extLst>
              <a:ext uri="{FF2B5EF4-FFF2-40B4-BE49-F238E27FC236}">
                <a16:creationId xmlns:a16="http://schemas.microsoft.com/office/drawing/2014/main" id="{BD35BE1B-3DD5-31F4-9605-B2BF93DEC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337" y="3893232"/>
            <a:ext cx="1177360" cy="12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rduino, 로고 아이콘 에 Vector Logo">
            <a:extLst>
              <a:ext uri="{FF2B5EF4-FFF2-40B4-BE49-F238E27FC236}">
                <a16:creationId xmlns:a16="http://schemas.microsoft.com/office/drawing/2014/main" id="{E8F8B775-A101-9AF7-01B6-B225A4A5D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8249" y="3930377"/>
            <a:ext cx="2144820" cy="107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AFAB5FB2-CFA2-C2FC-C572-8A327B39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3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38834" y="6012460"/>
            <a:ext cx="3086100" cy="552758"/>
            <a:chOff x="0" y="0"/>
            <a:chExt cx="812800" cy="1455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62"/>
                </a:lnSpc>
                <a:spcBef>
                  <a:spcPct val="0"/>
                </a:spcBef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2488345" y="5885109"/>
            <a:ext cx="21669392" cy="512186"/>
          </a:xfrm>
          <a:custGeom>
            <a:avLst/>
            <a:gdLst/>
            <a:ahLst/>
            <a:cxnLst/>
            <a:rect l="l" t="t" r="r" b="b"/>
            <a:pathLst>
              <a:path w="21669392" h="512186">
                <a:moveTo>
                  <a:pt x="0" y="0"/>
                </a:moveTo>
                <a:lnTo>
                  <a:pt x="21669392" y="0"/>
                </a:lnTo>
                <a:lnTo>
                  <a:pt x="21669392" y="512185"/>
                </a:lnTo>
                <a:lnTo>
                  <a:pt x="0" y="512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531209" y="3567192"/>
            <a:ext cx="1901349" cy="190134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309850" y="3571686"/>
            <a:ext cx="1901349" cy="190134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6397" y="1181100"/>
            <a:ext cx="17975206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90"/>
              </a:lnSpc>
            </a:pPr>
            <a:r>
              <a:rPr lang="ko-KR" altLang="en-US" sz="85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</a:t>
            </a:r>
            <a:endParaRPr lang="en-US" sz="8500" u="none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07724" y="5984039"/>
            <a:ext cx="3148319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JSP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54794" y="5950541"/>
            <a:ext cx="1611457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Tomcat</a:t>
            </a:r>
            <a:endParaRPr lang="en-US" sz="2100" u="none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234240" y="5984039"/>
            <a:ext cx="3052839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OpenAi</a:t>
            </a:r>
            <a:endParaRPr lang="en-US" sz="2100" u="none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" name="Picture 2" descr="오라클 DB 아키텍쳐 살펴보기 (Database, Instance, Files, Memory, Process)">
            <a:extLst>
              <a:ext uri="{FF2B5EF4-FFF2-40B4-BE49-F238E27FC236}">
                <a16:creationId xmlns:a16="http://schemas.microsoft.com/office/drawing/2014/main" id="{D0390053-6203-7AF6-C318-212F4498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832584"/>
            <a:ext cx="1390033" cy="139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duino, 로고 아이콘 에 Vector Logo">
            <a:extLst>
              <a:ext uri="{FF2B5EF4-FFF2-40B4-BE49-F238E27FC236}">
                <a16:creationId xmlns:a16="http://schemas.microsoft.com/office/drawing/2014/main" id="{5809A1F6-14D3-81E6-D694-654D512C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1" y="-4081930"/>
            <a:ext cx="315828" cy="17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sp 파일 형식 기호 - 무료 상호 작용개 아이콘">
            <a:extLst>
              <a:ext uri="{FF2B5EF4-FFF2-40B4-BE49-F238E27FC236}">
                <a16:creationId xmlns:a16="http://schemas.microsoft.com/office/drawing/2014/main" id="{67B39BE0-8F7B-1A1E-EF3B-382CBF9A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961" y="3985944"/>
            <a:ext cx="1063841" cy="106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ache-Tomcat] - 톰캣 설치 및 이클립스 연동">
            <a:extLst>
              <a:ext uri="{FF2B5EF4-FFF2-40B4-BE49-F238E27FC236}">
                <a16:creationId xmlns:a16="http://schemas.microsoft.com/office/drawing/2014/main" id="{4441CE68-FC4D-A45B-B890-B9B9151F4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085" y="3862518"/>
            <a:ext cx="1414876" cy="14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uGet Gallery | OpenAI.Net 1.0.4">
            <a:extLst>
              <a:ext uri="{FF2B5EF4-FFF2-40B4-BE49-F238E27FC236}">
                <a16:creationId xmlns:a16="http://schemas.microsoft.com/office/drawing/2014/main" id="{5509E59F-E7FD-450F-E731-44948ECC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9724" y="3921379"/>
            <a:ext cx="1061869" cy="108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10">
            <a:extLst>
              <a:ext uri="{FF2B5EF4-FFF2-40B4-BE49-F238E27FC236}">
                <a16:creationId xmlns:a16="http://schemas.microsoft.com/office/drawing/2014/main" id="{8C8FE61E-3721-9E24-946D-9069418BCF3C}"/>
              </a:ext>
            </a:extLst>
          </p:cNvPr>
          <p:cNvGrpSpPr/>
          <p:nvPr/>
        </p:nvGrpSpPr>
        <p:grpSpPr>
          <a:xfrm>
            <a:off x="10035585" y="3569628"/>
            <a:ext cx="1892864" cy="1901349"/>
            <a:chOff x="1813" y="0"/>
            <a:chExt cx="809173" cy="812800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D6D8ED7-A218-F14F-E495-D993251085A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CA5715E3-E86F-A73B-0E45-7D573136B73B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5" name="Group 14">
            <a:extLst>
              <a:ext uri="{FF2B5EF4-FFF2-40B4-BE49-F238E27FC236}">
                <a16:creationId xmlns:a16="http://schemas.microsoft.com/office/drawing/2014/main" id="{8BF48F09-C498-308E-E29C-5F7B884D4FA9}"/>
              </a:ext>
            </a:extLst>
          </p:cNvPr>
          <p:cNvGrpSpPr/>
          <p:nvPr/>
        </p:nvGrpSpPr>
        <p:grpSpPr>
          <a:xfrm>
            <a:off x="13814227" y="3504767"/>
            <a:ext cx="1892864" cy="1901349"/>
            <a:chOff x="1813" y="0"/>
            <a:chExt cx="809173" cy="812800"/>
          </a:xfrm>
        </p:grpSpPr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AABF9EA5-2329-8576-BAD2-F3620837EA51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C04C2A0D-BBEB-C891-39DE-A0AA9FC55FA8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8" name="TextBox 23">
            <a:extLst>
              <a:ext uri="{FF2B5EF4-FFF2-40B4-BE49-F238E27FC236}">
                <a16:creationId xmlns:a16="http://schemas.microsoft.com/office/drawing/2014/main" id="{D47AAE2E-02EB-8907-A6ED-F1FF197064C1}"/>
              </a:ext>
            </a:extLst>
          </p:cNvPr>
          <p:cNvSpPr txBox="1"/>
          <p:nvPr/>
        </p:nvSpPr>
        <p:spPr>
          <a:xfrm>
            <a:off x="10181084" y="5950542"/>
            <a:ext cx="1611457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Oracle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4A1255-7CA8-C93A-6E5F-DFCF019D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4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38834" y="6012460"/>
            <a:ext cx="3086100" cy="552758"/>
            <a:chOff x="0" y="0"/>
            <a:chExt cx="812800" cy="1455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62"/>
                </a:lnSpc>
                <a:spcBef>
                  <a:spcPct val="0"/>
                </a:spcBef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2488345" y="5885109"/>
            <a:ext cx="21669392" cy="512186"/>
          </a:xfrm>
          <a:custGeom>
            <a:avLst/>
            <a:gdLst/>
            <a:ahLst/>
            <a:cxnLst/>
            <a:rect l="l" t="t" r="r" b="b"/>
            <a:pathLst>
              <a:path w="21669392" h="512186">
                <a:moveTo>
                  <a:pt x="0" y="0"/>
                </a:moveTo>
                <a:lnTo>
                  <a:pt x="21669392" y="0"/>
                </a:lnTo>
                <a:lnTo>
                  <a:pt x="21669392" y="512185"/>
                </a:lnTo>
                <a:lnTo>
                  <a:pt x="0" y="512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394960" y="3567192"/>
            <a:ext cx="1901349" cy="190134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73601" y="3571686"/>
            <a:ext cx="1901349" cy="190134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6397" y="1181100"/>
            <a:ext cx="17975206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90"/>
              </a:lnSpc>
            </a:pPr>
            <a:r>
              <a:rPr lang="ko-KR" altLang="en-US" sz="85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</a:t>
            </a:r>
            <a:endParaRPr lang="en-US" sz="8500" u="none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771475" y="5984039"/>
            <a:ext cx="3148319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dart</a:t>
            </a:r>
            <a:endParaRPr lang="en-US" sz="2100" u="none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318545" y="5950541"/>
            <a:ext cx="1611457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flutter</a:t>
            </a:r>
            <a:endParaRPr lang="en-US" sz="2100" u="none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30" name="Picture 6" descr="Arduino, 로고 아이콘 에 Vector Logo">
            <a:extLst>
              <a:ext uri="{FF2B5EF4-FFF2-40B4-BE49-F238E27FC236}">
                <a16:creationId xmlns:a16="http://schemas.microsoft.com/office/drawing/2014/main" id="{5809A1F6-14D3-81E6-D694-654D512C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1" y="-4081930"/>
            <a:ext cx="315828" cy="17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10">
            <a:extLst>
              <a:ext uri="{FF2B5EF4-FFF2-40B4-BE49-F238E27FC236}">
                <a16:creationId xmlns:a16="http://schemas.microsoft.com/office/drawing/2014/main" id="{8C8FE61E-3721-9E24-946D-9069418BCF3C}"/>
              </a:ext>
            </a:extLst>
          </p:cNvPr>
          <p:cNvGrpSpPr/>
          <p:nvPr/>
        </p:nvGrpSpPr>
        <p:grpSpPr>
          <a:xfrm>
            <a:off x="11899336" y="3569628"/>
            <a:ext cx="1892864" cy="1901349"/>
            <a:chOff x="1813" y="0"/>
            <a:chExt cx="809173" cy="812800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D6D8ED7-A218-F14F-E495-D993251085A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CA5715E3-E86F-A73B-0E45-7D573136B73B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8" name="TextBox 23">
            <a:extLst>
              <a:ext uri="{FF2B5EF4-FFF2-40B4-BE49-F238E27FC236}">
                <a16:creationId xmlns:a16="http://schemas.microsoft.com/office/drawing/2014/main" id="{D47AAE2E-02EB-8907-A6ED-F1FF197064C1}"/>
              </a:ext>
            </a:extLst>
          </p:cNvPr>
          <p:cNvSpPr txBox="1"/>
          <p:nvPr/>
        </p:nvSpPr>
        <p:spPr>
          <a:xfrm>
            <a:off x="12044835" y="5950542"/>
            <a:ext cx="1611457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firebase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4A1255-7CA8-C93A-6E5F-DFCF019D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2" descr="firebase SVG Logos - Logo Search">
            <a:extLst>
              <a:ext uri="{FF2B5EF4-FFF2-40B4-BE49-F238E27FC236}">
                <a16:creationId xmlns:a16="http://schemas.microsoft.com/office/drawing/2014/main" id="{6AA52BF2-F64F-C4AA-5DC4-AA7408A96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905" y="3948093"/>
            <a:ext cx="1243725" cy="124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16D70C-1798-4D95-E954-64AAFFD1A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321" y="3826883"/>
            <a:ext cx="1300929" cy="130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Mr.Milú - Flutter for Cross-Platform Applications">
            <a:extLst>
              <a:ext uri="{FF2B5EF4-FFF2-40B4-BE49-F238E27FC236}">
                <a16:creationId xmlns:a16="http://schemas.microsoft.com/office/drawing/2014/main" id="{80CBAB7B-CB98-8270-4A4C-29E05CB98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97" y="3824614"/>
            <a:ext cx="1386503" cy="13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5267" r="25510"/>
            <a:stretch>
              <a:fillRect/>
            </a:stretch>
          </p:blipFill>
          <p:spPr>
            <a:xfrm flipH="1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144000" y="3973403"/>
            <a:ext cx="6593739" cy="6313597"/>
            <a:chOff x="0" y="0"/>
            <a:chExt cx="1736623" cy="1662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36622" cy="1662840"/>
            </a:xfrm>
            <a:custGeom>
              <a:avLst/>
              <a:gdLst/>
              <a:ahLst/>
              <a:cxnLst/>
              <a:rect l="l" t="t" r="r" b="b"/>
              <a:pathLst>
                <a:path w="1736622" h="1662840">
                  <a:moveTo>
                    <a:pt x="0" y="0"/>
                  </a:moveTo>
                  <a:lnTo>
                    <a:pt x="1736622" y="0"/>
                  </a:lnTo>
                  <a:lnTo>
                    <a:pt x="1736622" y="1662840"/>
                  </a:lnTo>
                  <a:lnTo>
                    <a:pt x="0" y="1662840"/>
                  </a:lnTo>
                  <a:close/>
                </a:path>
              </a:pathLst>
            </a:custGeom>
            <a:solidFill>
              <a:srgbClr val="18BBCB">
                <a:alpha val="6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550261" y="3973403"/>
            <a:ext cx="6593739" cy="6313597"/>
            <a:chOff x="0" y="0"/>
            <a:chExt cx="1736623" cy="16628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6622" cy="1662840"/>
            </a:xfrm>
            <a:custGeom>
              <a:avLst/>
              <a:gdLst/>
              <a:ahLst/>
              <a:cxnLst/>
              <a:rect l="l" t="t" r="r" b="b"/>
              <a:pathLst>
                <a:path w="1736622" h="1662840">
                  <a:moveTo>
                    <a:pt x="0" y="0"/>
                  </a:moveTo>
                  <a:lnTo>
                    <a:pt x="1736622" y="0"/>
                  </a:lnTo>
                  <a:lnTo>
                    <a:pt x="1736622" y="1662840"/>
                  </a:lnTo>
                  <a:lnTo>
                    <a:pt x="0" y="1662840"/>
                  </a:lnTo>
                  <a:close/>
                </a:path>
              </a:pathLst>
            </a:custGeom>
            <a:solidFill>
              <a:srgbClr val="18BB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417646"/>
            <a:ext cx="719993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Services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357878" y="5150644"/>
            <a:ext cx="3870752" cy="2325041"/>
            <a:chOff x="0" y="9525"/>
            <a:chExt cx="5161003" cy="310005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"/>
              <a:ext cx="5161003" cy="64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질병 진단</a:t>
              </a:r>
              <a:endParaRPr lang="en-US" sz="32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72242"/>
              <a:ext cx="5161003" cy="2137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질환 백과에 있는 데이터들을 통해 사용자의 문진결과를 바탕으로 의심 질병을 진단해주는 시스템</a:t>
              </a:r>
              <a:endParaRPr lang="en-US" altLang="ko-KR" sz="2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일일 문진으로 마일리지 지급</a:t>
              </a:r>
              <a:endParaRPr lang="en-US" sz="2100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357878" y="7786645"/>
            <a:ext cx="3870752" cy="2321655"/>
            <a:chOff x="0" y="9525"/>
            <a:chExt cx="5161003" cy="309554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9525"/>
              <a:ext cx="5161003" cy="1299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ChatGPT Q&amp;A,</a:t>
              </a:r>
            </a:p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일일 </a:t>
              </a:r>
              <a:r>
                <a:rPr lang="en-US" altLang="ko-KR" sz="32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OX </a:t>
              </a:r>
              <a:r>
                <a:rPr lang="ko-KR" altLang="en-US" sz="32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퀴즈</a:t>
              </a:r>
              <a:endParaRPr lang="en-US" sz="32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67728"/>
              <a:ext cx="5161003" cy="2137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endParaRPr lang="en-US" altLang="ko-KR" sz="2100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altLang="ko-KR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ChatGPT</a:t>
              </a: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 사용자의 질문에 대한 답변 서비스</a:t>
              </a:r>
              <a:r>
                <a:rPr lang="en-US" altLang="ko-KR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ox </a:t>
              </a: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퀴즈를 이용한 건강 상식 제공 및 마일리지 제공</a:t>
              </a:r>
              <a:endParaRPr lang="en-US" sz="2100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424492" y="5150644"/>
            <a:ext cx="4032754" cy="2313532"/>
            <a:chOff x="-1" y="9525"/>
            <a:chExt cx="5377005" cy="216003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9525"/>
              <a:ext cx="5377004" cy="909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질환 백과사전</a:t>
              </a:r>
              <a:r>
                <a:rPr lang="en-US" altLang="ko-KR" sz="32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32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유저 채팅 방 운영</a:t>
              </a:r>
              <a:endParaRPr lang="en-US" sz="32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-1" y="972242"/>
              <a:ext cx="5377004" cy="1197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사용자가 특정 신체부위나 특정 키워드 검색을 통해 질환 정보를 열람할 수 있다</a:t>
              </a:r>
              <a:r>
                <a:rPr lang="en-US" altLang="ko-KR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1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유저 간 채팅방을 통한 소통 가능</a:t>
              </a:r>
              <a:endParaRPr lang="en-US" altLang="ko-KR" sz="2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424493" y="7786645"/>
            <a:ext cx="4032753" cy="2001054"/>
            <a:chOff x="0" y="9525"/>
            <a:chExt cx="5377004" cy="266807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9525"/>
              <a:ext cx="5377004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일일 건강 체크</a:t>
              </a:r>
              <a:endParaRPr lang="en-US" sz="32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967728"/>
              <a:ext cx="5161003" cy="170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심전도</a:t>
              </a:r>
              <a:r>
                <a:rPr lang="en-US" altLang="ko-KR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근전도</a:t>
              </a:r>
              <a:r>
                <a:rPr lang="en-US" altLang="ko-KR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심박수</a:t>
              </a:r>
              <a:r>
                <a:rPr lang="en-US" altLang="ko-KR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체온 검사를 개발된 </a:t>
              </a:r>
              <a:r>
                <a:rPr lang="ko-KR" altLang="en-US" sz="2100" u="none" dirty="0" err="1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아두이노</a:t>
              </a: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기기를 통해 검사할 수 있다</a:t>
              </a:r>
              <a:r>
                <a:rPr lang="en-US" altLang="ko-KR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1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일일 자가 진단 마일리지 지급</a:t>
              </a:r>
              <a:endParaRPr lang="en-US" sz="2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C8F1860B-50DB-5968-0B94-D60EC0D42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화면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26700-2C33-2182-FAEC-12876D9EF004}"/>
              </a:ext>
            </a:extLst>
          </p:cNvPr>
          <p:cNvSpPr txBox="1"/>
          <p:nvPr/>
        </p:nvSpPr>
        <p:spPr>
          <a:xfrm>
            <a:off x="4715956" y="9418767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비로그인 메인 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50DA1C-40FE-14B9-AE45-D97F3E1F05E2}"/>
              </a:ext>
            </a:extLst>
          </p:cNvPr>
          <p:cNvSpPr txBox="1"/>
          <p:nvPr/>
        </p:nvSpPr>
        <p:spPr>
          <a:xfrm>
            <a:off x="11602969" y="9418767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메인 화면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3E3D66-CD54-FB02-F23E-796910A6C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774083-CEA3-BF72-9DE9-6A1AC32FD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1673013"/>
            <a:ext cx="3390899" cy="75353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5B9DFD-5A47-8A6B-CD1B-25D09B6B0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587" y="1673013"/>
            <a:ext cx="3390899" cy="753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6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관련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42AC43-AA28-1D41-F544-F5C1C1A489E6}"/>
              </a:ext>
            </a:extLst>
          </p:cNvPr>
          <p:cNvSpPr txBox="1"/>
          <p:nvPr/>
        </p:nvSpPr>
        <p:spPr>
          <a:xfrm>
            <a:off x="1441162" y="8734779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4FAF63-4371-7A31-CD94-68A5EDA7776E}"/>
              </a:ext>
            </a:extLst>
          </p:cNvPr>
          <p:cNvSpPr txBox="1"/>
          <p:nvPr/>
        </p:nvSpPr>
        <p:spPr>
          <a:xfrm>
            <a:off x="4808928" y="8740113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가입 정보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17DAC2-AE5C-F48B-0505-D21CFD1F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C75128E-FBC0-888A-7172-17EB736E6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1605637"/>
            <a:ext cx="3184087" cy="70757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E74E6FA-F124-005F-8681-9A0188F75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420" y="1599394"/>
            <a:ext cx="3184087" cy="707575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7ACE903-10F7-19DD-523E-4AB00C3B6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4100" y="1606225"/>
            <a:ext cx="3189818" cy="708848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299205-5C22-8D3D-3F61-D1BF97CA0B72}"/>
              </a:ext>
            </a:extLst>
          </p:cNvPr>
          <p:cNvSpPr txBox="1"/>
          <p:nvPr/>
        </p:nvSpPr>
        <p:spPr>
          <a:xfrm>
            <a:off x="8138383" y="8714354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가입 가능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FE7593-B6F6-AE48-19D3-B269B7371584}"/>
              </a:ext>
            </a:extLst>
          </p:cNvPr>
          <p:cNvSpPr txBox="1"/>
          <p:nvPr/>
        </p:nvSpPr>
        <p:spPr>
          <a:xfrm>
            <a:off x="11423798" y="8734779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3F67F3-22AD-481D-3C1C-77D4D9E7F6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3009" y="1599394"/>
            <a:ext cx="3184087" cy="7075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52D75D-17EF-697A-7CE7-F1A68FFA36B4}"/>
              </a:ext>
            </a:extLst>
          </p:cNvPr>
          <p:cNvSpPr txBox="1"/>
          <p:nvPr/>
        </p:nvSpPr>
        <p:spPr>
          <a:xfrm>
            <a:off x="14599103" y="8731041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변경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D5EAE5-CE9B-0138-1DB5-B2C9899D1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69598" y="1606225"/>
            <a:ext cx="3193378" cy="709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29299" y="781958"/>
            <a:ext cx="16890361" cy="73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채팅방</a:t>
            </a:r>
            <a:endParaRPr lang="en-US" altLang="ko-KR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3DB5C8-70B2-B3CE-691D-986F5691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E4843-655E-4F43-35F3-F850C0F52B58}"/>
              </a:ext>
            </a:extLst>
          </p:cNvPr>
          <p:cNvSpPr txBox="1"/>
          <p:nvPr/>
        </p:nvSpPr>
        <p:spPr>
          <a:xfrm>
            <a:off x="5735184" y="8654213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계정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test1111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87E6F9-EEB4-56D2-333D-AAC9D0F7C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1678395"/>
            <a:ext cx="3118594" cy="6930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24BDCC-FF0F-0591-0E2B-023BA0846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079" y="1640941"/>
            <a:ext cx="3122372" cy="6938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C01623-27C8-DE62-AF67-80D5A63DA6E3}"/>
              </a:ext>
            </a:extLst>
          </p:cNvPr>
          <p:cNvSpPr txBox="1"/>
          <p:nvPr/>
        </p:nvSpPr>
        <p:spPr>
          <a:xfrm>
            <a:off x="9866616" y="8654213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계정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jong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57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질병 진단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26700-2C33-2182-FAEC-12876D9EF004}"/>
              </a:ext>
            </a:extLst>
          </p:cNvPr>
          <p:cNvSpPr txBox="1"/>
          <p:nvPr/>
        </p:nvSpPr>
        <p:spPr>
          <a:xfrm>
            <a:off x="3469933" y="9418898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메인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D83A05-46D4-F4A3-A4D8-BC40B11539A4}"/>
              </a:ext>
            </a:extLst>
          </p:cNvPr>
          <p:cNvSpPr txBox="1"/>
          <p:nvPr/>
        </p:nvSpPr>
        <p:spPr>
          <a:xfrm>
            <a:off x="7927633" y="9418898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완료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50DA1C-40FE-14B9-AE45-D97F3E1F05E2}"/>
              </a:ext>
            </a:extLst>
          </p:cNvPr>
          <p:cNvSpPr txBox="1"/>
          <p:nvPr/>
        </p:nvSpPr>
        <p:spPr>
          <a:xfrm>
            <a:off x="12385333" y="9418767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 후 메인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39DC60-4471-9C16-F08C-E65A3ABE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그림 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BE59922A-73B1-EF1B-9D3A-E923ECB76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645" y="1926052"/>
            <a:ext cx="3174736" cy="7054969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A9A36AF-3A92-6243-6D14-D181FA5B7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19" y="1926052"/>
            <a:ext cx="3174736" cy="70549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29432E-42F7-5872-FF6F-C5335DC6D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8045" y="1926052"/>
            <a:ext cx="3174736" cy="70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 백과사전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28EC4-B938-CF96-735D-13C094B7CC86}"/>
              </a:ext>
            </a:extLst>
          </p:cNvPr>
          <p:cNvSpPr txBox="1"/>
          <p:nvPr/>
        </p:nvSpPr>
        <p:spPr>
          <a:xfrm>
            <a:off x="630874" y="90297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질환 백과사전 메인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E2E832-A232-2458-52D3-C6A28A34C9D6}"/>
              </a:ext>
            </a:extLst>
          </p:cNvPr>
          <p:cNvSpPr txBox="1"/>
          <p:nvPr/>
        </p:nvSpPr>
        <p:spPr>
          <a:xfrm>
            <a:off x="4289233" y="90297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카테고리 메뉴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4D47E8-B3B7-E298-DF00-891A76B9865B}"/>
              </a:ext>
            </a:extLst>
          </p:cNvPr>
          <p:cNvSpPr txBox="1"/>
          <p:nvPr/>
        </p:nvSpPr>
        <p:spPr>
          <a:xfrm>
            <a:off x="7955132" y="902623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페이징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DAFBA7-D3D4-0A47-5D73-529686D57ED1}"/>
              </a:ext>
            </a:extLst>
          </p:cNvPr>
          <p:cNvSpPr txBox="1"/>
          <p:nvPr/>
        </p:nvSpPr>
        <p:spPr>
          <a:xfrm>
            <a:off x="11572737" y="9026236"/>
            <a:ext cx="278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많이 찾는 질환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6FF66E-D78B-4DA7-B32C-34D1B2E9DBFB}"/>
              </a:ext>
            </a:extLst>
          </p:cNvPr>
          <p:cNvSpPr txBox="1"/>
          <p:nvPr/>
        </p:nvSpPr>
        <p:spPr>
          <a:xfrm>
            <a:off x="15291881" y="90297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검색 기능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58C6EA-A5F6-CD15-5663-1632011B0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0C9C56-6472-9282-D127-9FA48E516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74" y="1790700"/>
            <a:ext cx="3240000" cy="72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EE732B-5EE2-993A-C7AD-35629293D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633" y="1789620"/>
            <a:ext cx="3240000" cy="72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459DDC-6A71-6DDB-2D39-994DD3434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532" y="1789620"/>
            <a:ext cx="3240000" cy="72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7B3AB3-0FC2-DE79-4DA2-DF0DAD8446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4309" y="1789620"/>
            <a:ext cx="3240000" cy="720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ACB6218-E3B4-9784-6B49-C31A94259F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67281" y="1789620"/>
            <a:ext cx="3240000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>
            <a:extLst>
              <a:ext uri="{FF2B5EF4-FFF2-40B4-BE49-F238E27FC236}">
                <a16:creationId xmlns:a16="http://schemas.microsoft.com/office/drawing/2014/main" id="{AD6719A9-6D51-EDBB-160F-F2AB9594D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6" y="4351629"/>
            <a:ext cx="1476402" cy="1747577"/>
          </a:xfrm>
          <a:prstGeom prst="rect">
            <a:avLst/>
          </a:prstGeom>
        </p:spPr>
      </p:pic>
      <p:pic>
        <p:nvPicPr>
          <p:cNvPr id="1024" name="그림 1023">
            <a:extLst>
              <a:ext uri="{FF2B5EF4-FFF2-40B4-BE49-F238E27FC236}">
                <a16:creationId xmlns:a16="http://schemas.microsoft.com/office/drawing/2014/main" id="{B4337247-C38A-CCE6-7743-4EBC285F0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3200" y="4351629"/>
            <a:ext cx="1458844" cy="1791430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AAE76D94-19BB-3A1E-FB49-61232A20D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417" y="4248493"/>
            <a:ext cx="1458844" cy="1862354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0" name="Freeform 10"/>
          <p:cNvSpPr/>
          <p:nvPr/>
        </p:nvSpPr>
        <p:spPr>
          <a:xfrm>
            <a:off x="3127720" y="6051221"/>
            <a:ext cx="3538297" cy="1987879"/>
          </a:xfrm>
          <a:custGeom>
            <a:avLst/>
            <a:gdLst/>
            <a:ahLst/>
            <a:cxnLst/>
            <a:rect l="l" t="t" r="r" b="b"/>
            <a:pathLst>
              <a:path w="3538297" h="1987879">
                <a:moveTo>
                  <a:pt x="0" y="0"/>
                </a:moveTo>
                <a:lnTo>
                  <a:pt x="3538297" y="0"/>
                </a:lnTo>
                <a:lnTo>
                  <a:pt x="3538297" y="1987880"/>
                </a:lnTo>
                <a:lnTo>
                  <a:pt x="0" y="1987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7274691" y="6051221"/>
            <a:ext cx="3538297" cy="1987879"/>
          </a:xfrm>
          <a:custGeom>
            <a:avLst/>
            <a:gdLst/>
            <a:ahLst/>
            <a:cxnLst/>
            <a:rect l="l" t="t" r="r" b="b"/>
            <a:pathLst>
              <a:path w="3538297" h="1987879">
                <a:moveTo>
                  <a:pt x="0" y="0"/>
                </a:moveTo>
                <a:lnTo>
                  <a:pt x="3538297" y="0"/>
                </a:lnTo>
                <a:lnTo>
                  <a:pt x="3538297" y="1987880"/>
                </a:lnTo>
                <a:lnTo>
                  <a:pt x="0" y="1987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1423474" y="6051221"/>
            <a:ext cx="3538297" cy="1987879"/>
          </a:xfrm>
          <a:custGeom>
            <a:avLst/>
            <a:gdLst/>
            <a:ahLst/>
            <a:cxnLst/>
            <a:rect l="l" t="t" r="r" b="b"/>
            <a:pathLst>
              <a:path w="3538297" h="1987879">
                <a:moveTo>
                  <a:pt x="0" y="0"/>
                </a:moveTo>
                <a:lnTo>
                  <a:pt x="3538297" y="0"/>
                </a:lnTo>
                <a:lnTo>
                  <a:pt x="3538297" y="1987880"/>
                </a:lnTo>
                <a:lnTo>
                  <a:pt x="0" y="1987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828404" y="1181100"/>
            <a:ext cx="16631193" cy="1776407"/>
            <a:chOff x="0" y="9525"/>
            <a:chExt cx="22174924" cy="236854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9525"/>
              <a:ext cx="22174924" cy="164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6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Team Members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872533" y="1950600"/>
              <a:ext cx="16429859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팀원 구성</a:t>
              </a:r>
              <a:endParaRPr lang="en-US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682005" y="6671777"/>
            <a:ext cx="2429727" cy="753044"/>
            <a:chOff x="0" y="0"/>
            <a:chExt cx="3239636" cy="100405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323963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ko-KR" altLang="en-US" sz="2100" b="1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 준 용</a:t>
              </a:r>
              <a:endParaRPr lang="en-US" sz="2100" b="1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76590"/>
              <a:ext cx="323963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altLang="ko-KR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APP,</a:t>
              </a: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서버 개발</a:t>
              </a:r>
              <a:endPara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828976" y="6671777"/>
            <a:ext cx="2429727" cy="753043"/>
            <a:chOff x="0" y="0"/>
            <a:chExt cx="3239636" cy="1004058"/>
          </a:xfrm>
        </p:grpSpPr>
        <p:sp>
          <p:nvSpPr>
            <p:cNvPr id="22" name="TextBox 22"/>
            <p:cNvSpPr txBox="1">
              <a:spLocks/>
            </p:cNvSpPr>
            <p:nvPr/>
          </p:nvSpPr>
          <p:spPr>
            <a:xfrm>
              <a:off x="0" y="0"/>
              <a:ext cx="323963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100" b="1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양 휘 준</a:t>
              </a:r>
              <a:endParaRPr lang="en-US" sz="2100" b="1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576590"/>
              <a:ext cx="323963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977759" y="6671777"/>
            <a:ext cx="2628236" cy="1073644"/>
            <a:chOff x="0" y="0"/>
            <a:chExt cx="3504315" cy="1431524"/>
          </a:xfrm>
        </p:grpSpPr>
        <p:sp>
          <p:nvSpPr>
            <p:cNvPr id="25" name="TextBox 25"/>
            <p:cNvSpPr txBox="1"/>
            <p:nvPr/>
          </p:nvSpPr>
          <p:spPr>
            <a:xfrm>
              <a:off x="0" y="0"/>
              <a:ext cx="323963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100" b="1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김 종 원</a:t>
              </a:r>
              <a:endParaRPr lang="en-US" sz="2100" b="1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576590"/>
              <a:ext cx="3504315" cy="8549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altLang="ko-KR" sz="21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 , DB </a:t>
              </a:r>
              <a:r>
                <a:rPr lang="ko-KR" altLang="en-US" sz="21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구축</a:t>
              </a:r>
              <a:r>
                <a:rPr lang="en-US" altLang="ko-KR" sz="21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21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데이터 수집 및 정제</a:t>
              </a:r>
              <a:r>
                <a:rPr lang="en-US" altLang="ko-KR" sz="21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Arduino, </a:t>
              </a:r>
              <a:endParaRPr lang="en-US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43" name="TextBox 20">
            <a:extLst>
              <a:ext uri="{FF2B5EF4-FFF2-40B4-BE49-F238E27FC236}">
                <a16:creationId xmlns:a16="http://schemas.microsoft.com/office/drawing/2014/main" id="{A613C5C1-E8DB-17DF-0D3F-1A960DD79125}"/>
              </a:ext>
            </a:extLst>
          </p:cNvPr>
          <p:cNvSpPr txBox="1"/>
          <p:nvPr/>
        </p:nvSpPr>
        <p:spPr>
          <a:xfrm>
            <a:off x="7828976" y="7097944"/>
            <a:ext cx="2429727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APP,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서버 개발</a:t>
            </a:r>
            <a:endParaRPr lang="en-US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B138E7-B144-D59E-9CDF-DB0980B16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 dirty="0" err="1">
                <a:solidFill>
                  <a:srgbClr val="18BBCB"/>
                </a:solidFill>
                <a:latin typeface="HY헤드라인M" panose="02030600000101010101" pitchFamily="18" charset="-127"/>
              </a:rPr>
              <a:t>ChatGPT</a:t>
            </a:r>
            <a:r>
              <a:rPr lang="en-US" sz="5000" dirty="0">
                <a:solidFill>
                  <a:srgbClr val="18BBCB"/>
                </a:solidFill>
                <a:latin typeface="HY헤드라인M" panose="02030600000101010101" pitchFamily="18" charset="-127"/>
              </a:rPr>
              <a:t> Q&amp;A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CF0EA-566F-E224-4E9D-1913237090FD}"/>
              </a:ext>
            </a:extLst>
          </p:cNvPr>
          <p:cNvSpPr txBox="1"/>
          <p:nvPr/>
        </p:nvSpPr>
        <p:spPr>
          <a:xfrm>
            <a:off x="4438290" y="9503952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질문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3984C-BC8E-0012-5683-82EB46BCD841}"/>
              </a:ext>
            </a:extLst>
          </p:cNvPr>
          <p:cNvSpPr txBox="1"/>
          <p:nvPr/>
        </p:nvSpPr>
        <p:spPr>
          <a:xfrm>
            <a:off x="10534290" y="9532845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질문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CE61EB-AF5C-2360-5622-1E7C4BAE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82410E6-6E0D-0D90-E9ED-A727D1FD2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1771049"/>
            <a:ext cx="3389402" cy="75320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D5D29D-59ED-D1B4-11B1-52672CC1D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669" y="1771048"/>
            <a:ext cx="3389402" cy="753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일일 건강 체크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C48F7-4EC3-C6AB-BB8D-3D1EF0B3D8F2}"/>
              </a:ext>
            </a:extLst>
          </p:cNvPr>
          <p:cNvSpPr txBox="1"/>
          <p:nvPr/>
        </p:nvSpPr>
        <p:spPr>
          <a:xfrm>
            <a:off x="2409162" y="8318674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off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34E87-D826-36C8-8C39-6FB154A9FA16}"/>
              </a:ext>
            </a:extLst>
          </p:cNvPr>
          <p:cNvSpPr txBox="1"/>
          <p:nvPr/>
        </p:nvSpPr>
        <p:spPr>
          <a:xfrm>
            <a:off x="5967081" y="8318674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 요청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294ED1-1211-B35D-9F3F-25ECD7233200}"/>
              </a:ext>
            </a:extLst>
          </p:cNvPr>
          <p:cNvSpPr txBox="1"/>
          <p:nvPr/>
        </p:nvSpPr>
        <p:spPr>
          <a:xfrm>
            <a:off x="9525000" y="8318674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21060-59FA-BB36-8E8C-9592D1925805}"/>
              </a:ext>
            </a:extLst>
          </p:cNvPr>
          <p:cNvSpPr txBox="1"/>
          <p:nvPr/>
        </p:nvSpPr>
        <p:spPr>
          <a:xfrm>
            <a:off x="13073878" y="8318674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가능 장치 선택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96112C-8C84-5846-BDB5-3B6585F1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771A124-F19F-4E3C-8A6F-57D5273A1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841" y="2098566"/>
            <a:ext cx="2740441" cy="60898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FB2D3A-2DD3-2691-B2B0-242C2324E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664" y="2098566"/>
            <a:ext cx="2740441" cy="60898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347D99A-25A0-FCCC-8E12-9CF37E673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3026" y="2098566"/>
            <a:ext cx="2740441" cy="60898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36701BE-6244-B0A6-9199-EE920BC1B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7720" y="2098566"/>
            <a:ext cx="2740441" cy="608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일일 건강 체크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C48F7-4EC3-C6AB-BB8D-3D1EF0B3D8F2}"/>
              </a:ext>
            </a:extLst>
          </p:cNvPr>
          <p:cNvSpPr txBox="1"/>
          <p:nvPr/>
        </p:nvSpPr>
        <p:spPr>
          <a:xfrm>
            <a:off x="2841622" y="8817956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장치 연결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마일리지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34E87-D826-36C8-8C39-6FB154A9FA16}"/>
              </a:ext>
            </a:extLst>
          </p:cNvPr>
          <p:cNvSpPr txBox="1"/>
          <p:nvPr/>
        </p:nvSpPr>
        <p:spPr>
          <a:xfrm>
            <a:off x="7778945" y="8818246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값 받기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21060-59FA-BB36-8E8C-9592D1925805}"/>
              </a:ext>
            </a:extLst>
          </p:cNvPr>
          <p:cNvSpPr txBox="1"/>
          <p:nvPr/>
        </p:nvSpPr>
        <p:spPr>
          <a:xfrm>
            <a:off x="12706217" y="8817956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마일리지 적립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96112C-8C84-5846-BDB5-3B6585F1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F78FB5-C27A-42C2-F7E5-BC43F9C34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707" y="2016917"/>
            <a:ext cx="3001990" cy="66710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5C02FA-3090-067A-51EF-50FB9FA78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005" y="2016918"/>
            <a:ext cx="3001990" cy="66710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C27ABA5-66BD-7B63-8C6B-7A9A90387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5303" y="2016917"/>
            <a:ext cx="3001990" cy="667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7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내정보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26700-2C33-2182-FAEC-12876D9EF004}"/>
              </a:ext>
            </a:extLst>
          </p:cNvPr>
          <p:cNvSpPr txBox="1"/>
          <p:nvPr/>
        </p:nvSpPr>
        <p:spPr>
          <a:xfrm>
            <a:off x="3469933" y="9418898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D83A05-46D4-F4A3-A4D8-BC40B11539A4}"/>
              </a:ext>
            </a:extLst>
          </p:cNvPr>
          <p:cNvSpPr txBox="1"/>
          <p:nvPr/>
        </p:nvSpPr>
        <p:spPr>
          <a:xfrm>
            <a:off x="7927633" y="9418898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50DA1C-40FE-14B9-AE45-D97F3E1F05E2}"/>
              </a:ext>
            </a:extLst>
          </p:cNvPr>
          <p:cNvSpPr txBox="1"/>
          <p:nvPr/>
        </p:nvSpPr>
        <p:spPr>
          <a:xfrm>
            <a:off x="12385333" y="9418767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 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내정보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39DC60-4471-9C16-F08C-E65A3ABE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5D962C-C514-3BB8-A371-9362ADB33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0" y="1926052"/>
            <a:ext cx="3174736" cy="70549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23358B9-A8F5-FD72-5DE5-433ECC48E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945" y="1926051"/>
            <a:ext cx="3174736" cy="70549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9FF4C2-89EA-8DAF-9A26-706DCD197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8044" y="1926051"/>
            <a:ext cx="3174737" cy="70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5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198DC70A-883E-1F5F-56D9-FADC8A176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8643" y="1773996"/>
            <a:ext cx="3174738" cy="70549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CAAB78-6D33-9597-98CE-BEA0B90A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543" y="1761295"/>
            <a:ext cx="3174738" cy="70549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2E7B24-7505-D5CF-3D7E-B44C4ABD6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443" y="1828117"/>
            <a:ext cx="3174738" cy="70549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B0286B-5A33-8687-5C8F-992F6AC87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1773999"/>
            <a:ext cx="3174737" cy="7054971"/>
          </a:xfrm>
          <a:prstGeom prst="rect">
            <a:avLst/>
          </a:prstGeom>
        </p:spPr>
      </p:pic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내정보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26700-2C33-2182-FAEC-12876D9EF004}"/>
              </a:ext>
            </a:extLst>
          </p:cNvPr>
          <p:cNvSpPr txBox="1"/>
          <p:nvPr/>
        </p:nvSpPr>
        <p:spPr>
          <a:xfrm>
            <a:off x="1247433" y="9254146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Profile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변경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D83A05-46D4-F4A3-A4D8-BC40B11539A4}"/>
              </a:ext>
            </a:extLst>
          </p:cNvPr>
          <p:cNvSpPr txBox="1"/>
          <p:nvPr/>
        </p:nvSpPr>
        <p:spPr>
          <a:xfrm>
            <a:off x="5705133" y="9254146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Profile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변경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50DA1C-40FE-14B9-AE45-D97F3E1F05E2}"/>
              </a:ext>
            </a:extLst>
          </p:cNvPr>
          <p:cNvSpPr txBox="1"/>
          <p:nvPr/>
        </p:nvSpPr>
        <p:spPr>
          <a:xfrm>
            <a:off x="10162833" y="9254015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Profile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변경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39DC60-4471-9C16-F08C-E65A3ABE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7326CE-40FA-696D-C9E4-E0CE0F34E1FA}"/>
              </a:ext>
            </a:extLst>
          </p:cNvPr>
          <p:cNvSpPr txBox="1"/>
          <p:nvPr/>
        </p:nvSpPr>
        <p:spPr>
          <a:xfrm>
            <a:off x="14645933" y="9254015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마일리지</a:t>
            </a:r>
          </a:p>
        </p:txBody>
      </p:sp>
    </p:spTree>
    <p:extLst>
      <p:ext uri="{BB962C8B-B14F-4D97-AF65-F5344CB8AC3E}">
        <p14:creationId xmlns:p14="http://schemas.microsoft.com/office/powerpoint/2010/main" val="328082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181570" cy="10287000"/>
            <a:chOff x="0" y="0"/>
            <a:chExt cx="215481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54817" cy="2709333"/>
            </a:xfrm>
            <a:custGeom>
              <a:avLst/>
              <a:gdLst/>
              <a:ahLst/>
              <a:cxnLst/>
              <a:rect l="l" t="t" r="r" b="b"/>
              <a:pathLst>
                <a:path w="2154817" h="2709333">
                  <a:moveTo>
                    <a:pt x="0" y="0"/>
                  </a:moveTo>
                  <a:lnTo>
                    <a:pt x="2154817" y="0"/>
                  </a:lnTo>
                  <a:lnTo>
                    <a:pt x="21548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8BB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8181570" cy="10287000"/>
            <a:chOff x="0" y="0"/>
            <a:chExt cx="10908760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35000"/>
            </a:blip>
            <a:srcRect t="8193" b="8193"/>
            <a:stretch>
              <a:fillRect/>
            </a:stretch>
          </p:blipFill>
          <p:spPr>
            <a:xfrm>
              <a:off x="0" y="0"/>
              <a:ext cx="10908760" cy="1371600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4553380" y="1794846"/>
            <a:ext cx="1870356" cy="1870356"/>
            <a:chOff x="0" y="0"/>
            <a:chExt cx="2493808" cy="249380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493808" cy="249380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8BBCB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524597" y="594386"/>
              <a:ext cx="1444614" cy="1134679"/>
            </a:xfrm>
            <a:custGeom>
              <a:avLst/>
              <a:gdLst/>
              <a:ahLst/>
              <a:cxnLst/>
              <a:rect l="l" t="t" r="r" b="b"/>
              <a:pathLst>
                <a:path w="1444614" h="1134679">
                  <a:moveTo>
                    <a:pt x="0" y="0"/>
                  </a:moveTo>
                  <a:lnTo>
                    <a:pt x="1444614" y="0"/>
                  </a:lnTo>
                  <a:lnTo>
                    <a:pt x="1444614" y="1134679"/>
                  </a:lnTo>
                  <a:lnTo>
                    <a:pt x="0" y="1134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553380" y="5633255"/>
            <a:ext cx="1870356" cy="187035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8BB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29633" y="1794846"/>
            <a:ext cx="1870356" cy="1870356"/>
            <a:chOff x="0" y="0"/>
            <a:chExt cx="2493808" cy="249380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493808" cy="2493808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8BBCB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688419" y="522454"/>
              <a:ext cx="1116971" cy="1448901"/>
            </a:xfrm>
            <a:custGeom>
              <a:avLst/>
              <a:gdLst/>
              <a:ahLst/>
              <a:cxnLst/>
              <a:rect l="l" t="t" r="r" b="b"/>
              <a:pathLst>
                <a:path w="1116971" h="1448901">
                  <a:moveTo>
                    <a:pt x="0" y="0"/>
                  </a:moveTo>
                  <a:lnTo>
                    <a:pt x="1116970" y="0"/>
                  </a:lnTo>
                  <a:lnTo>
                    <a:pt x="1116970" y="1448900"/>
                  </a:lnTo>
                  <a:lnTo>
                    <a:pt x="0" y="144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029633" y="5633255"/>
            <a:ext cx="1870356" cy="187035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8BB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858349" y="3785732"/>
            <a:ext cx="693461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ko-KR" altLang="en-US" sz="80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하드웨어 구성</a:t>
            </a:r>
            <a:endParaRPr lang="en-US" sz="8000" u="none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965469" y="4044145"/>
            <a:ext cx="39986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예산서</a:t>
            </a:r>
            <a:endParaRPr lang="en-US" sz="2100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965469" y="7882554"/>
            <a:ext cx="39986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보드</a:t>
            </a:r>
            <a:r>
              <a:rPr lang="en-US" altLang="ko-KR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Lcd, </a:t>
            </a:r>
            <a:r>
              <a:rPr lang="ko-KR" altLang="en-US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</a:t>
            </a:r>
            <a:endParaRPr lang="en-US" altLang="ko-KR" sz="2100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489216" y="4044145"/>
            <a:ext cx="39986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 센서</a:t>
            </a:r>
            <a:endParaRPr lang="en-US" sz="2100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489216" y="7882554"/>
            <a:ext cx="39986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회로도 및 구현 모습 </a:t>
            </a:r>
            <a:endParaRPr lang="en-US" sz="2100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Freeform 34">
            <a:extLst>
              <a:ext uri="{FF2B5EF4-FFF2-40B4-BE49-F238E27FC236}">
                <a16:creationId xmlns:a16="http://schemas.microsoft.com/office/drawing/2014/main" id="{E9C263EA-E1CF-CF0D-E3EC-AA8B123C94FC}"/>
              </a:ext>
            </a:extLst>
          </p:cNvPr>
          <p:cNvSpPr/>
          <p:nvPr/>
        </p:nvSpPr>
        <p:spPr>
          <a:xfrm>
            <a:off x="15047796" y="6126143"/>
            <a:ext cx="881521" cy="881521"/>
          </a:xfrm>
          <a:custGeom>
            <a:avLst/>
            <a:gdLst/>
            <a:ahLst/>
            <a:cxnLst/>
            <a:rect l="l" t="t" r="r" b="b"/>
            <a:pathLst>
              <a:path w="881521" h="881521">
                <a:moveTo>
                  <a:pt x="0" y="0"/>
                </a:moveTo>
                <a:lnTo>
                  <a:pt x="881521" y="0"/>
                </a:lnTo>
                <a:lnTo>
                  <a:pt x="881521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5" name="그래픽 34" descr="프로세서 윤곽선">
            <a:extLst>
              <a:ext uri="{FF2B5EF4-FFF2-40B4-BE49-F238E27FC236}">
                <a16:creationId xmlns:a16="http://schemas.microsoft.com/office/drawing/2014/main" id="{7CCE5BB6-1D2F-4C89-E1C4-9FE3CD699F4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56781" y="5966953"/>
            <a:ext cx="1216057" cy="1216057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36501E6-4AC5-5381-C20D-950C32093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8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예산서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FBDE6F-9C63-933C-7830-3664012EF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854225"/>
              </p:ext>
            </p:extLst>
          </p:nvPr>
        </p:nvGraphicFramePr>
        <p:xfrm>
          <a:off x="4191793" y="3103880"/>
          <a:ext cx="9904414" cy="407924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792480">
                  <a:extLst>
                    <a:ext uri="{9D8B030D-6E8A-4147-A177-3AD203B41FA5}">
                      <a16:colId xmlns:a16="http://schemas.microsoft.com/office/drawing/2014/main" val="2657177709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663809690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4037786337"/>
                    </a:ext>
                  </a:extLst>
                </a:gridCol>
                <a:gridCol w="5440680">
                  <a:extLst>
                    <a:ext uri="{9D8B030D-6E8A-4147-A177-3AD203B41FA5}">
                      <a16:colId xmlns:a16="http://schemas.microsoft.com/office/drawing/2014/main" val="2632204037"/>
                    </a:ext>
                  </a:extLst>
                </a:gridCol>
                <a:gridCol w="1490028">
                  <a:extLst>
                    <a:ext uri="{9D8B030D-6E8A-4147-A177-3AD203B41FA5}">
                      <a16:colId xmlns:a16="http://schemas.microsoft.com/office/drawing/2014/main" val="356014419"/>
                    </a:ext>
                  </a:extLst>
                </a:gridCol>
                <a:gridCol w="1247140">
                  <a:extLst>
                    <a:ext uri="{9D8B030D-6E8A-4147-A177-3AD203B41FA5}">
                      <a16:colId xmlns:a16="http://schemas.microsoft.com/office/drawing/2014/main" val="217869136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거래일시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BB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상품명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B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B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거래액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B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77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2023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05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09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아두이노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HC-06 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블루투스 시리얼 모듈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4,840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870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2023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05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09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A04 </a:t>
                      </a:r>
                      <a:r>
                        <a:rPr lang="ko-KR" altLang="en-US" b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아두이노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USB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케이블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1M 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연장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A-B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타입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미터 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1,800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2023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04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EMG sensor/ 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건식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EMG 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보드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63,000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333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2023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04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아두이노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GY-906 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적외선 온도센서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MLX96014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14,300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2023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04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넥션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HMI LCD </a:t>
                      </a:r>
                      <a:r>
                        <a:rPr lang="ko-KR" altLang="en-US" b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감압식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터치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10.1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인치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215,600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527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2023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04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아두이노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max30102 Heart Rate Sensor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9,900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30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2023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04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아두이노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EMG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센서 심전도 키트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39,000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1242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총 거래액 합계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348,440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90034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배송비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7500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50749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총 결제 금액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355,940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86829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68521D-FDA3-121E-ACB2-2817B5B69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376306"/>
            <a:chOff x="0" y="0"/>
            <a:chExt cx="4816593" cy="8892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89233"/>
            </a:xfrm>
            <a:custGeom>
              <a:avLst/>
              <a:gdLst/>
              <a:ahLst/>
              <a:cxnLst/>
              <a:rect l="l" t="t" r="r" b="b"/>
              <a:pathLst>
                <a:path w="4816592" h="889233">
                  <a:moveTo>
                    <a:pt x="0" y="0"/>
                  </a:moveTo>
                  <a:lnTo>
                    <a:pt x="4816592" y="0"/>
                  </a:lnTo>
                  <a:lnTo>
                    <a:pt x="4816592" y="889233"/>
                  </a:lnTo>
                  <a:lnTo>
                    <a:pt x="0" y="889233"/>
                  </a:lnTo>
                  <a:close/>
                </a:path>
              </a:pathLst>
            </a:custGeom>
            <a:solidFill>
              <a:srgbClr val="18BB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4805457"/>
            <a:ext cx="4530819" cy="719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심전도 검사를 위한 센서로 사용자의 심전도수치를 얻을 수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7853457"/>
            <a:ext cx="4530819" cy="719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61"/>
              </a:lnSpc>
            </a:pPr>
            <a:r>
              <a:rPr lang="ko-KR" altLang="en-US" sz="2100" dirty="0" err="1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심장박동수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검사를 위한 센서로 사용자의 심박수를 얻을 수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730779" y="4805457"/>
            <a:ext cx="5270484" cy="719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1"/>
              </a:lnSpc>
              <a:spcBef>
                <a:spcPct val="0"/>
              </a:spcBef>
            </a:pPr>
            <a:r>
              <a:rPr lang="ko-KR" altLang="en-US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근전도 검사를 위한 센서로 사용자의 근전도수치를 얻을 수 있다</a:t>
            </a:r>
            <a:r>
              <a:rPr lang="en-US" altLang="ko-KR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sz="2100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730779" y="7853457"/>
            <a:ext cx="5270484" cy="719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체온 </a:t>
            </a:r>
            <a:r>
              <a:rPr lang="ko-KR" altLang="en-US" sz="2100" u="none" dirty="0" err="1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검사를위한</a:t>
            </a:r>
            <a:r>
              <a:rPr lang="ko-KR" altLang="en-US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센서로 사용자의 주변 온도와 </a:t>
            </a:r>
            <a:r>
              <a:rPr lang="ko-KR" altLang="en-US" sz="2100" u="none" dirty="0" err="1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체온값을</a:t>
            </a:r>
            <a:r>
              <a:rPr lang="ko-KR" altLang="en-US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얻을 수 있다</a:t>
            </a:r>
            <a:r>
              <a:rPr lang="en-US" altLang="ko-KR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sz="2100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76" name="Picture 4" descr="Common myths about health check-ups">
            <a:extLst>
              <a:ext uri="{FF2B5EF4-FFF2-40B4-BE49-F238E27FC236}">
                <a16:creationId xmlns:a16="http://schemas.microsoft.com/office/drawing/2014/main" id="{8D3FAEC4-9E36-AADD-E41C-2A0DD5F6F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421" y="6992"/>
            <a:ext cx="6469153" cy="3385982"/>
          </a:xfrm>
          <a:prstGeom prst="rect">
            <a:avLst/>
          </a:prstGeom>
          <a:solidFill>
            <a:srgbClr val="18BBCB"/>
          </a:solidFill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CDE1A93-4764-110A-9A4F-769D49123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54373" y="7706258"/>
            <a:ext cx="1556613" cy="116932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CADEF36-C933-B90D-99FE-64A8AD018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2214" y="7452067"/>
            <a:ext cx="1046746" cy="157411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D1F7D8A-F647-F378-737A-C1CA900F9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641613" y="4602164"/>
            <a:ext cx="1574113" cy="131373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8717599-924B-B2ED-842A-92655327C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697" y="4407769"/>
            <a:ext cx="1563780" cy="1596246"/>
          </a:xfrm>
          <a:prstGeom prst="rect">
            <a:avLst/>
          </a:prstGeom>
        </p:spPr>
      </p:pic>
      <p:grpSp>
        <p:nvGrpSpPr>
          <p:cNvPr id="59" name="Group 10">
            <a:extLst>
              <a:ext uri="{FF2B5EF4-FFF2-40B4-BE49-F238E27FC236}">
                <a16:creationId xmlns:a16="http://schemas.microsoft.com/office/drawing/2014/main" id="{A3CE32BA-510C-46F9-CCCF-2EF62F9A57F9}"/>
              </a:ext>
            </a:extLst>
          </p:cNvPr>
          <p:cNvGrpSpPr/>
          <p:nvPr/>
        </p:nvGrpSpPr>
        <p:grpSpPr>
          <a:xfrm>
            <a:off x="6261626" y="4076700"/>
            <a:ext cx="2291301" cy="2337272"/>
            <a:chOff x="1813" y="0"/>
            <a:chExt cx="809173" cy="812800"/>
          </a:xfrm>
        </p:grpSpPr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F5FF702B-2C73-23EB-3DAF-81E3C37BECF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TextBox 12">
              <a:extLst>
                <a:ext uri="{FF2B5EF4-FFF2-40B4-BE49-F238E27FC236}">
                  <a16:creationId xmlns:a16="http://schemas.microsoft.com/office/drawing/2014/main" id="{F416EEDE-6846-10EC-F25A-DF9A120E9DE6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62" name="Group 10">
            <a:extLst>
              <a:ext uri="{FF2B5EF4-FFF2-40B4-BE49-F238E27FC236}">
                <a16:creationId xmlns:a16="http://schemas.microsoft.com/office/drawing/2014/main" id="{096A8036-0873-39FB-D9C2-DD426A2354B6}"/>
              </a:ext>
            </a:extLst>
          </p:cNvPr>
          <p:cNvGrpSpPr/>
          <p:nvPr/>
        </p:nvGrpSpPr>
        <p:grpSpPr>
          <a:xfrm>
            <a:off x="6283020" y="7108588"/>
            <a:ext cx="2291301" cy="2337272"/>
            <a:chOff x="1813" y="0"/>
            <a:chExt cx="809173" cy="812800"/>
          </a:xfrm>
        </p:grpSpPr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E3E73269-9D39-1F65-1334-A86F041B2BCF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" name="TextBox 12">
              <a:extLst>
                <a:ext uri="{FF2B5EF4-FFF2-40B4-BE49-F238E27FC236}">
                  <a16:creationId xmlns:a16="http://schemas.microsoft.com/office/drawing/2014/main" id="{8DF6C549-7C34-D083-A080-E0363AA35572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073" name="Group 10">
            <a:extLst>
              <a:ext uri="{FF2B5EF4-FFF2-40B4-BE49-F238E27FC236}">
                <a16:creationId xmlns:a16="http://schemas.microsoft.com/office/drawing/2014/main" id="{20B376E8-AEEB-D9B2-A2C5-F43A8C9D6F31}"/>
              </a:ext>
            </a:extLst>
          </p:cNvPr>
          <p:cNvGrpSpPr/>
          <p:nvPr/>
        </p:nvGrpSpPr>
        <p:grpSpPr>
          <a:xfrm>
            <a:off x="9729937" y="7108588"/>
            <a:ext cx="2291301" cy="2337272"/>
            <a:chOff x="1813" y="0"/>
            <a:chExt cx="809173" cy="812800"/>
          </a:xfrm>
        </p:grpSpPr>
        <p:sp>
          <p:nvSpPr>
            <p:cNvPr id="3075" name="Freeform 11">
              <a:extLst>
                <a:ext uri="{FF2B5EF4-FFF2-40B4-BE49-F238E27FC236}">
                  <a16:creationId xmlns:a16="http://schemas.microsoft.com/office/drawing/2014/main" id="{C7869A2A-B116-5F0E-9A57-B0BCE079D559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7" name="TextBox 12">
              <a:extLst>
                <a:ext uri="{FF2B5EF4-FFF2-40B4-BE49-F238E27FC236}">
                  <a16:creationId xmlns:a16="http://schemas.microsoft.com/office/drawing/2014/main" id="{1B6AC4D2-5974-D131-A8EB-128BDC09049D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078" name="Group 10">
            <a:extLst>
              <a:ext uri="{FF2B5EF4-FFF2-40B4-BE49-F238E27FC236}">
                <a16:creationId xmlns:a16="http://schemas.microsoft.com/office/drawing/2014/main" id="{03D88C15-EB35-603A-86AF-931F026297A6}"/>
              </a:ext>
            </a:extLst>
          </p:cNvPr>
          <p:cNvGrpSpPr/>
          <p:nvPr/>
        </p:nvGrpSpPr>
        <p:grpSpPr>
          <a:xfrm>
            <a:off x="9723071" y="4076700"/>
            <a:ext cx="2291301" cy="2337272"/>
            <a:chOff x="1813" y="0"/>
            <a:chExt cx="809173" cy="812800"/>
          </a:xfrm>
        </p:grpSpPr>
        <p:sp>
          <p:nvSpPr>
            <p:cNvPr id="3079" name="Freeform 11">
              <a:extLst>
                <a:ext uri="{FF2B5EF4-FFF2-40B4-BE49-F238E27FC236}">
                  <a16:creationId xmlns:a16="http://schemas.microsoft.com/office/drawing/2014/main" id="{F448C5FB-0A6E-992F-7F75-8487C60A9ED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0" name="TextBox 12">
              <a:extLst>
                <a:ext uri="{FF2B5EF4-FFF2-40B4-BE49-F238E27FC236}">
                  <a16:creationId xmlns:a16="http://schemas.microsoft.com/office/drawing/2014/main" id="{7B40E4E9-7D22-3857-6752-EFCCDB0CC64F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081" name="TextBox 29">
            <a:extLst>
              <a:ext uri="{FF2B5EF4-FFF2-40B4-BE49-F238E27FC236}">
                <a16:creationId xmlns:a16="http://schemas.microsoft.com/office/drawing/2014/main" id="{423FFFAE-8FAA-B2EB-9B6C-88536BE88802}"/>
              </a:ext>
            </a:extLst>
          </p:cNvPr>
          <p:cNvSpPr txBox="1"/>
          <p:nvPr/>
        </p:nvSpPr>
        <p:spPr>
          <a:xfrm>
            <a:off x="5407934" y="9603375"/>
            <a:ext cx="39986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100" u="none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심박</a:t>
            </a:r>
            <a:r>
              <a:rPr lang="ko-KR" altLang="en-US" sz="21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센서</a:t>
            </a:r>
            <a:endParaRPr lang="en-US" sz="2100" u="none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82" name="TextBox 29">
            <a:extLst>
              <a:ext uri="{FF2B5EF4-FFF2-40B4-BE49-F238E27FC236}">
                <a16:creationId xmlns:a16="http://schemas.microsoft.com/office/drawing/2014/main" id="{94C0291B-1F8F-BBFB-8818-7D854E9B504B}"/>
              </a:ext>
            </a:extLst>
          </p:cNvPr>
          <p:cNvSpPr txBox="1"/>
          <p:nvPr/>
        </p:nvSpPr>
        <p:spPr>
          <a:xfrm>
            <a:off x="8869379" y="9581945"/>
            <a:ext cx="39986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체온 센서</a:t>
            </a:r>
            <a:endParaRPr lang="en-US" sz="2100" u="none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83" name="TextBox 29">
            <a:extLst>
              <a:ext uri="{FF2B5EF4-FFF2-40B4-BE49-F238E27FC236}">
                <a16:creationId xmlns:a16="http://schemas.microsoft.com/office/drawing/2014/main" id="{70A5AEDF-633E-D4E1-AC9C-6B8468CE8343}"/>
              </a:ext>
            </a:extLst>
          </p:cNvPr>
          <p:cNvSpPr txBox="1"/>
          <p:nvPr/>
        </p:nvSpPr>
        <p:spPr>
          <a:xfrm>
            <a:off x="8876245" y="6540636"/>
            <a:ext cx="39986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1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근전도 센서</a:t>
            </a:r>
            <a:endParaRPr lang="en-US" sz="2100" u="none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84" name="TextBox 29">
            <a:extLst>
              <a:ext uri="{FF2B5EF4-FFF2-40B4-BE49-F238E27FC236}">
                <a16:creationId xmlns:a16="http://schemas.microsoft.com/office/drawing/2014/main" id="{8A55A1AC-4762-7D05-EC4C-C0A3B09C2820}"/>
              </a:ext>
            </a:extLst>
          </p:cNvPr>
          <p:cNvSpPr txBox="1"/>
          <p:nvPr/>
        </p:nvSpPr>
        <p:spPr>
          <a:xfrm>
            <a:off x="5429328" y="6562737"/>
            <a:ext cx="39986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1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심전도 센서</a:t>
            </a:r>
            <a:endParaRPr lang="en-US" sz="2100" u="none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86" name="TextBox 27">
            <a:extLst>
              <a:ext uri="{FF2B5EF4-FFF2-40B4-BE49-F238E27FC236}">
                <a16:creationId xmlns:a16="http://schemas.microsoft.com/office/drawing/2014/main" id="{252510F0-4B35-D12B-C93E-EC7E69E8E24E}"/>
              </a:ext>
            </a:extLst>
          </p:cNvPr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 센서</a:t>
            </a:r>
            <a:endParaRPr lang="en-US" sz="5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8D587C-1D98-9CD2-04F1-35540288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376306"/>
            <a:chOff x="0" y="0"/>
            <a:chExt cx="4816593" cy="8892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89233"/>
            </a:xfrm>
            <a:custGeom>
              <a:avLst/>
              <a:gdLst/>
              <a:ahLst/>
              <a:cxnLst/>
              <a:rect l="l" t="t" r="r" b="b"/>
              <a:pathLst>
                <a:path w="4816592" h="889233">
                  <a:moveTo>
                    <a:pt x="0" y="0"/>
                  </a:moveTo>
                  <a:lnTo>
                    <a:pt x="4816592" y="0"/>
                  </a:lnTo>
                  <a:lnTo>
                    <a:pt x="4816592" y="889233"/>
                  </a:lnTo>
                  <a:lnTo>
                    <a:pt x="0" y="889233"/>
                  </a:lnTo>
                  <a:close/>
                </a:path>
              </a:pathLst>
            </a:custGeom>
            <a:solidFill>
              <a:srgbClr val="18BB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92424" y="8048882"/>
            <a:ext cx="4530819" cy="719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센서들과 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LCD 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사이의 시리얼 통신과 블루투스 모듈을 구동하기위한 보드</a:t>
            </a: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78587" y="8138962"/>
            <a:ext cx="4530819" cy="1103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 센서들의 값을 눈으로 볼 수 있고 터치스크린을 이용해 검사를 진행 할 수 있다</a:t>
            </a:r>
            <a:endParaRPr lang="en-US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694918" y="8138961"/>
            <a:ext cx="5270484" cy="719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검사를 한 결과 데이터를 앱에 전송하기 위한 블루투스 모듈</a:t>
            </a:r>
            <a:endParaRPr lang="en-US" sz="2100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76" name="Picture 4" descr="Common myths about health check-ups">
            <a:extLst>
              <a:ext uri="{FF2B5EF4-FFF2-40B4-BE49-F238E27FC236}">
                <a16:creationId xmlns:a16="http://schemas.microsoft.com/office/drawing/2014/main" id="{8D3FAEC4-9E36-AADD-E41C-2A0DD5F6F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421" y="6992"/>
            <a:ext cx="6469153" cy="3385982"/>
          </a:xfrm>
          <a:prstGeom prst="rect">
            <a:avLst/>
          </a:prstGeom>
          <a:solidFill>
            <a:srgbClr val="18BBCB"/>
          </a:solidFill>
        </p:spPr>
      </p:pic>
      <p:grpSp>
        <p:nvGrpSpPr>
          <p:cNvPr id="59" name="Group 10">
            <a:extLst>
              <a:ext uri="{FF2B5EF4-FFF2-40B4-BE49-F238E27FC236}">
                <a16:creationId xmlns:a16="http://schemas.microsoft.com/office/drawing/2014/main" id="{A3CE32BA-510C-46F9-CCCF-2EF62F9A57F9}"/>
              </a:ext>
            </a:extLst>
          </p:cNvPr>
          <p:cNvGrpSpPr/>
          <p:nvPr/>
        </p:nvGrpSpPr>
        <p:grpSpPr>
          <a:xfrm>
            <a:off x="2290959" y="4116974"/>
            <a:ext cx="3333750" cy="3278397"/>
            <a:chOff x="1813" y="0"/>
            <a:chExt cx="809173" cy="812800"/>
          </a:xfrm>
        </p:grpSpPr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F5FF702B-2C73-23EB-3DAF-81E3C37BECF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TextBox 12">
              <a:extLst>
                <a:ext uri="{FF2B5EF4-FFF2-40B4-BE49-F238E27FC236}">
                  <a16:creationId xmlns:a16="http://schemas.microsoft.com/office/drawing/2014/main" id="{F416EEDE-6846-10EC-F25A-DF9A120E9DE6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081" name="TextBox 29">
            <a:extLst>
              <a:ext uri="{FF2B5EF4-FFF2-40B4-BE49-F238E27FC236}">
                <a16:creationId xmlns:a16="http://schemas.microsoft.com/office/drawing/2014/main" id="{423FFFAE-8FAA-B2EB-9B6C-88536BE88802}"/>
              </a:ext>
            </a:extLst>
          </p:cNvPr>
          <p:cNvSpPr txBox="1"/>
          <p:nvPr/>
        </p:nvSpPr>
        <p:spPr>
          <a:xfrm>
            <a:off x="7144655" y="7632894"/>
            <a:ext cx="39986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1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터치 </a:t>
            </a:r>
            <a:r>
              <a:rPr lang="en-US" altLang="ko-KR" sz="21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LCD</a:t>
            </a:r>
            <a:endParaRPr lang="en-US" sz="2100" u="none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83" name="TextBox 29">
            <a:extLst>
              <a:ext uri="{FF2B5EF4-FFF2-40B4-BE49-F238E27FC236}">
                <a16:creationId xmlns:a16="http://schemas.microsoft.com/office/drawing/2014/main" id="{70A5AEDF-633E-D4E1-AC9C-6B8468CE8343}"/>
              </a:ext>
            </a:extLst>
          </p:cNvPr>
          <p:cNvSpPr txBox="1"/>
          <p:nvPr/>
        </p:nvSpPr>
        <p:spPr>
          <a:xfrm>
            <a:off x="12330818" y="7693156"/>
            <a:ext cx="39986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 통신 모듈</a:t>
            </a:r>
            <a:endParaRPr lang="en-US" sz="2100" u="none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84" name="TextBox 29">
            <a:extLst>
              <a:ext uri="{FF2B5EF4-FFF2-40B4-BE49-F238E27FC236}">
                <a16:creationId xmlns:a16="http://schemas.microsoft.com/office/drawing/2014/main" id="{8A55A1AC-4762-7D05-EC4C-C0A3B09C2820}"/>
              </a:ext>
            </a:extLst>
          </p:cNvPr>
          <p:cNvSpPr txBox="1"/>
          <p:nvPr/>
        </p:nvSpPr>
        <p:spPr>
          <a:xfrm>
            <a:off x="1958492" y="7561826"/>
            <a:ext cx="39986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100" u="none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</a:t>
            </a:r>
            <a:r>
              <a:rPr lang="ko-KR" altLang="en-US" sz="21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1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UNO</a:t>
            </a:r>
            <a:endParaRPr lang="en-US" sz="2100" u="none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86" name="TextBox 27">
            <a:extLst>
              <a:ext uri="{FF2B5EF4-FFF2-40B4-BE49-F238E27FC236}">
                <a16:creationId xmlns:a16="http://schemas.microsoft.com/office/drawing/2014/main" id="{252510F0-4B35-D12B-C93E-EC7E69E8E24E}"/>
              </a:ext>
            </a:extLst>
          </p:cNvPr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보드</a:t>
            </a:r>
            <a:r>
              <a:rPr lang="en-US" altLang="ko-KR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LCD, </a:t>
            </a:r>
            <a:r>
              <a:rPr lang="ko-KR" altLang="en-US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</a:t>
            </a:r>
            <a:endParaRPr lang="en-US" sz="5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" name="Group 10">
            <a:extLst>
              <a:ext uri="{FF2B5EF4-FFF2-40B4-BE49-F238E27FC236}">
                <a16:creationId xmlns:a16="http://schemas.microsoft.com/office/drawing/2014/main" id="{C5EC60A8-9572-316F-FC30-62536009F3B2}"/>
              </a:ext>
            </a:extLst>
          </p:cNvPr>
          <p:cNvGrpSpPr/>
          <p:nvPr/>
        </p:nvGrpSpPr>
        <p:grpSpPr>
          <a:xfrm>
            <a:off x="7477122" y="4169030"/>
            <a:ext cx="3333750" cy="3278397"/>
            <a:chOff x="1813" y="0"/>
            <a:chExt cx="809173" cy="812800"/>
          </a:xfrm>
        </p:grpSpPr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B1563BA0-44E7-A26D-A358-7FEB027984D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2">
              <a:extLst>
                <a:ext uri="{FF2B5EF4-FFF2-40B4-BE49-F238E27FC236}">
                  <a16:creationId xmlns:a16="http://schemas.microsoft.com/office/drawing/2014/main" id="{A27BA17A-5ED9-B7A9-03F8-7EC76CC3452A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B91201D3-B3E2-60FB-3AA3-01CB9DD6D68E}"/>
              </a:ext>
            </a:extLst>
          </p:cNvPr>
          <p:cNvGrpSpPr/>
          <p:nvPr/>
        </p:nvGrpSpPr>
        <p:grpSpPr>
          <a:xfrm>
            <a:off x="12663291" y="4254459"/>
            <a:ext cx="3333750" cy="3278397"/>
            <a:chOff x="1813" y="0"/>
            <a:chExt cx="809173" cy="812800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C8BA47BF-E6F3-4B97-8C63-5E21A3180885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F3AA50F4-3621-6909-F225-BC285AC66ABD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D6393CA-A8C8-28D4-809B-6A0D42078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82" y="4865918"/>
            <a:ext cx="2412501" cy="181892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18D4612-37B5-6146-F6C3-4D1836E27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356" y="4495588"/>
            <a:ext cx="2625279" cy="262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09EC06-5D99-96D5-E4DC-0EB198377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6833" y="5342362"/>
            <a:ext cx="2486653" cy="1141008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F753623-2240-FCDE-FFD1-8D804854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4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회로, 전자 공학, 전자 부품이(가) 표시된 사진&#10;&#10;자동 생성된 설명">
            <a:extLst>
              <a:ext uri="{FF2B5EF4-FFF2-40B4-BE49-F238E27FC236}">
                <a16:creationId xmlns:a16="http://schemas.microsoft.com/office/drawing/2014/main" id="{341FF800-279D-34A6-DEE3-3AD6C7E531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552700"/>
            <a:ext cx="12368571" cy="5791200"/>
          </a:xfrm>
          <a:prstGeom prst="rect">
            <a:avLst/>
          </a:prstGeom>
        </p:spPr>
      </p:pic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회로도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DBA145-F44F-3AEA-482D-57F0006F1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7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B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992685"/>
            <a:ext cx="18288000" cy="4294315"/>
            <a:chOff x="0" y="0"/>
            <a:chExt cx="4816593" cy="1131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31013"/>
            </a:xfrm>
            <a:custGeom>
              <a:avLst/>
              <a:gdLst/>
              <a:ahLst/>
              <a:cxnLst/>
              <a:rect l="l" t="t" r="r" b="b"/>
              <a:pathLst>
                <a:path w="4816592" h="1131013">
                  <a:moveTo>
                    <a:pt x="0" y="0"/>
                  </a:moveTo>
                  <a:lnTo>
                    <a:pt x="4816592" y="0"/>
                  </a:lnTo>
                  <a:lnTo>
                    <a:pt x="4816592" y="1131013"/>
                  </a:lnTo>
                  <a:lnTo>
                    <a:pt x="0" y="1131013"/>
                  </a:lnTo>
                  <a:close/>
                </a:path>
              </a:pathLst>
            </a:custGeom>
            <a:solidFill>
              <a:srgbClr val="DCFAF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5992685"/>
            <a:chOff x="0" y="0"/>
            <a:chExt cx="24384000" cy="79902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44999"/>
            </a:blip>
            <a:srcRect t="36459" b="14357"/>
            <a:stretch>
              <a:fillRect/>
            </a:stretch>
          </p:blipFill>
          <p:spPr>
            <a:xfrm>
              <a:off x="0" y="0"/>
              <a:ext cx="24384000" cy="799024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031350" y="7244383"/>
            <a:ext cx="4190372" cy="1403918"/>
            <a:chOff x="0" y="9525"/>
            <a:chExt cx="5587163" cy="1871892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5587163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구현</a:t>
              </a:r>
              <a:endParaRPr lang="en-US" sz="32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615"/>
              <a:ext cx="5587163" cy="928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프론트 및 백 엔드 구현</a:t>
              </a:r>
              <a:endPara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하드웨어 구현</a:t>
              </a:r>
              <a:endPara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86888" y="4512712"/>
            <a:ext cx="2558894" cy="2558894"/>
            <a:chOff x="7965" y="7965"/>
            <a:chExt cx="3411859" cy="3411859"/>
          </a:xfrm>
        </p:grpSpPr>
        <p:sp>
          <p:nvSpPr>
            <p:cNvPr id="11" name="Freeform 11"/>
            <p:cNvSpPr/>
            <p:nvPr/>
          </p:nvSpPr>
          <p:spPr>
            <a:xfrm>
              <a:off x="7965" y="7965"/>
              <a:ext cx="3411859" cy="3411859"/>
            </a:xfrm>
            <a:custGeom>
              <a:avLst/>
              <a:gdLst/>
              <a:ahLst/>
              <a:cxnLst/>
              <a:rect l="l" t="t" r="r" b="b"/>
              <a:pathLst>
                <a:path w="3411859" h="3411859">
                  <a:moveTo>
                    <a:pt x="0" y="0"/>
                  </a:moveTo>
                  <a:lnTo>
                    <a:pt x="3411859" y="0"/>
                  </a:lnTo>
                  <a:lnTo>
                    <a:pt x="3411859" y="3411859"/>
                  </a:lnTo>
                  <a:lnTo>
                    <a:pt x="0" y="341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 rot="4193612">
              <a:off x="377859" y="377859"/>
              <a:ext cx="2672072" cy="2672072"/>
            </a:xfrm>
            <a:custGeom>
              <a:avLst/>
              <a:gdLst/>
              <a:ahLst/>
              <a:cxnLst/>
              <a:rect l="l" t="t" r="r" b="b"/>
              <a:pathLst>
                <a:path w="2672072" h="2672072">
                  <a:moveTo>
                    <a:pt x="0" y="0"/>
                  </a:moveTo>
                  <a:lnTo>
                    <a:pt x="2672072" y="0"/>
                  </a:lnTo>
                  <a:lnTo>
                    <a:pt x="2672072" y="2672072"/>
                  </a:lnTo>
                  <a:lnTo>
                    <a:pt x="0" y="2672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15446" y="1107470"/>
              <a:ext cx="1444498" cy="1265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70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847089" y="4495330"/>
            <a:ext cx="2558894" cy="2558894"/>
            <a:chOff x="5427" y="5427"/>
            <a:chExt cx="3411859" cy="3411859"/>
          </a:xfrm>
        </p:grpSpPr>
        <p:sp>
          <p:nvSpPr>
            <p:cNvPr id="15" name="Freeform 15"/>
            <p:cNvSpPr/>
            <p:nvPr/>
          </p:nvSpPr>
          <p:spPr>
            <a:xfrm>
              <a:off x="5427" y="5427"/>
              <a:ext cx="3411859" cy="3411859"/>
            </a:xfrm>
            <a:custGeom>
              <a:avLst/>
              <a:gdLst/>
              <a:ahLst/>
              <a:cxnLst/>
              <a:rect l="l" t="t" r="r" b="b"/>
              <a:pathLst>
                <a:path w="3411859" h="3411859">
                  <a:moveTo>
                    <a:pt x="0" y="0"/>
                  </a:moveTo>
                  <a:lnTo>
                    <a:pt x="3411859" y="0"/>
                  </a:lnTo>
                  <a:lnTo>
                    <a:pt x="3411859" y="3411859"/>
                  </a:lnTo>
                  <a:lnTo>
                    <a:pt x="0" y="341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 rot="4204547">
              <a:off x="375321" y="375321"/>
              <a:ext cx="2672072" cy="2672072"/>
            </a:xfrm>
            <a:custGeom>
              <a:avLst/>
              <a:gdLst/>
              <a:ahLst/>
              <a:cxnLst/>
              <a:rect l="l" t="t" r="r" b="b"/>
              <a:pathLst>
                <a:path w="2672072" h="2672072">
                  <a:moveTo>
                    <a:pt x="0" y="0"/>
                  </a:moveTo>
                  <a:lnTo>
                    <a:pt x="2672071" y="0"/>
                  </a:lnTo>
                  <a:lnTo>
                    <a:pt x="2672071" y="2672071"/>
                  </a:lnTo>
                  <a:lnTo>
                    <a:pt x="0" y="2672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14290" y="1104931"/>
              <a:ext cx="2194133" cy="1265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70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593890" y="4514091"/>
            <a:ext cx="2558894" cy="2558895"/>
            <a:chOff x="0" y="1838"/>
            <a:chExt cx="3411859" cy="3411859"/>
          </a:xfrm>
        </p:grpSpPr>
        <p:sp>
          <p:nvSpPr>
            <p:cNvPr id="19" name="Freeform 19"/>
            <p:cNvSpPr/>
            <p:nvPr/>
          </p:nvSpPr>
          <p:spPr>
            <a:xfrm>
              <a:off x="0" y="1838"/>
              <a:ext cx="3411859" cy="3411859"/>
            </a:xfrm>
            <a:custGeom>
              <a:avLst/>
              <a:gdLst/>
              <a:ahLst/>
              <a:cxnLst/>
              <a:rect l="l" t="t" r="r" b="b"/>
              <a:pathLst>
                <a:path w="3411859" h="3411859">
                  <a:moveTo>
                    <a:pt x="0" y="0"/>
                  </a:moveTo>
                  <a:lnTo>
                    <a:pt x="3411859" y="0"/>
                  </a:lnTo>
                  <a:lnTo>
                    <a:pt x="3411859" y="3411859"/>
                  </a:lnTo>
                  <a:lnTo>
                    <a:pt x="0" y="341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 rot="4219880">
              <a:off x="420694" y="371732"/>
              <a:ext cx="2672072" cy="2672072"/>
            </a:xfrm>
            <a:custGeom>
              <a:avLst/>
              <a:gdLst/>
              <a:ahLst/>
              <a:cxnLst/>
              <a:rect l="l" t="t" r="r" b="b"/>
              <a:pathLst>
                <a:path w="2672072" h="2672072">
                  <a:moveTo>
                    <a:pt x="0" y="0"/>
                  </a:moveTo>
                  <a:lnTo>
                    <a:pt x="2672071" y="0"/>
                  </a:lnTo>
                  <a:lnTo>
                    <a:pt x="2672071" y="2672071"/>
                  </a:lnTo>
                  <a:lnTo>
                    <a:pt x="0" y="2672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92156" y="1101342"/>
              <a:ext cx="2027548" cy="1265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70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04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44821" y="7261765"/>
            <a:ext cx="4443029" cy="1421615"/>
            <a:chOff x="0" y="9525"/>
            <a:chExt cx="5924038" cy="1895488"/>
          </a:xfrm>
        </p:grpSpPr>
        <p:sp>
          <p:nvSpPr>
            <p:cNvPr id="23" name="TextBox 23"/>
            <p:cNvSpPr txBox="1"/>
            <p:nvPr/>
          </p:nvSpPr>
          <p:spPr>
            <a:xfrm>
              <a:off x="0" y="9525"/>
              <a:ext cx="5924038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개요</a:t>
              </a:r>
              <a:endParaRPr lang="en-US" sz="32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52615"/>
              <a:ext cx="5924038" cy="952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소개</a:t>
              </a:r>
              <a:endPara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>
                <a:lnSpc>
                  <a:spcPts val="2940"/>
                </a:lnSpc>
              </a:pP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배경 및 분석</a:t>
              </a:r>
              <a:endPara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691059" y="7263144"/>
            <a:ext cx="4440757" cy="1032021"/>
            <a:chOff x="0" y="9525"/>
            <a:chExt cx="5921009" cy="1376029"/>
          </a:xfrm>
        </p:grpSpPr>
        <p:sp>
          <p:nvSpPr>
            <p:cNvPr id="26" name="TextBox 26"/>
            <p:cNvSpPr txBox="1"/>
            <p:nvPr/>
          </p:nvSpPr>
          <p:spPr>
            <a:xfrm>
              <a:off x="0" y="9525"/>
              <a:ext cx="5921009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Q&amp;A</a:t>
              </a:r>
              <a:endParaRPr lang="en-US" sz="32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952615"/>
              <a:ext cx="5921009" cy="432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Q&amp;A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38890" y="1166813"/>
            <a:ext cx="16810220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24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</a:p>
        </p:txBody>
      </p:sp>
      <p:grpSp>
        <p:nvGrpSpPr>
          <p:cNvPr id="29" name="Group 10">
            <a:extLst>
              <a:ext uri="{FF2B5EF4-FFF2-40B4-BE49-F238E27FC236}">
                <a16:creationId xmlns:a16="http://schemas.microsoft.com/office/drawing/2014/main" id="{F42FD29F-0D49-EE3E-423E-C70848CE9979}"/>
              </a:ext>
            </a:extLst>
          </p:cNvPr>
          <p:cNvGrpSpPr/>
          <p:nvPr/>
        </p:nvGrpSpPr>
        <p:grpSpPr>
          <a:xfrm>
            <a:off x="5950471" y="4506738"/>
            <a:ext cx="2558894" cy="2558894"/>
            <a:chOff x="7965" y="7965"/>
            <a:chExt cx="3411859" cy="3411859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520EED27-2D11-6941-B8E0-7E0C498B7B51}"/>
                </a:ext>
              </a:extLst>
            </p:cNvPr>
            <p:cNvSpPr/>
            <p:nvPr/>
          </p:nvSpPr>
          <p:spPr>
            <a:xfrm>
              <a:off x="7965" y="7965"/>
              <a:ext cx="3411859" cy="3411859"/>
            </a:xfrm>
            <a:custGeom>
              <a:avLst/>
              <a:gdLst/>
              <a:ahLst/>
              <a:cxnLst/>
              <a:rect l="l" t="t" r="r" b="b"/>
              <a:pathLst>
                <a:path w="3411859" h="3411859">
                  <a:moveTo>
                    <a:pt x="0" y="0"/>
                  </a:moveTo>
                  <a:lnTo>
                    <a:pt x="3411859" y="0"/>
                  </a:lnTo>
                  <a:lnTo>
                    <a:pt x="3411859" y="3411859"/>
                  </a:lnTo>
                  <a:lnTo>
                    <a:pt x="0" y="341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20486237-29A9-7E0A-ED60-7F6A9BF76D84}"/>
                </a:ext>
              </a:extLst>
            </p:cNvPr>
            <p:cNvSpPr/>
            <p:nvPr/>
          </p:nvSpPr>
          <p:spPr>
            <a:xfrm rot="4193612">
              <a:off x="377859" y="377859"/>
              <a:ext cx="2672072" cy="2672072"/>
            </a:xfrm>
            <a:custGeom>
              <a:avLst/>
              <a:gdLst/>
              <a:ahLst/>
              <a:cxnLst/>
              <a:rect l="l" t="t" r="r" b="b"/>
              <a:pathLst>
                <a:path w="2672072" h="2672072">
                  <a:moveTo>
                    <a:pt x="0" y="0"/>
                  </a:moveTo>
                  <a:lnTo>
                    <a:pt x="2672072" y="0"/>
                  </a:lnTo>
                  <a:lnTo>
                    <a:pt x="2672072" y="2672072"/>
                  </a:lnTo>
                  <a:lnTo>
                    <a:pt x="0" y="2672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27E02530-1A5C-876D-054B-AC8A16CDF2C9}"/>
                </a:ext>
              </a:extLst>
            </p:cNvPr>
            <p:cNvSpPr txBox="1"/>
            <p:nvPr/>
          </p:nvSpPr>
          <p:spPr>
            <a:xfrm>
              <a:off x="915446" y="1107470"/>
              <a:ext cx="1444498" cy="1265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70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</a:t>
              </a:r>
            </a:p>
          </p:txBody>
        </p:sp>
      </p:grpSp>
      <p:grpSp>
        <p:nvGrpSpPr>
          <p:cNvPr id="33" name="Group 22">
            <a:extLst>
              <a:ext uri="{FF2B5EF4-FFF2-40B4-BE49-F238E27FC236}">
                <a16:creationId xmlns:a16="http://schemas.microsoft.com/office/drawing/2014/main" id="{A46A8F23-A0D6-96DA-DC95-D2FA9D4CD14E}"/>
              </a:ext>
            </a:extLst>
          </p:cNvPr>
          <p:cNvGrpSpPr/>
          <p:nvPr/>
        </p:nvGrpSpPr>
        <p:grpSpPr>
          <a:xfrm>
            <a:off x="5008404" y="7255791"/>
            <a:ext cx="4443029" cy="1403918"/>
            <a:chOff x="0" y="9525"/>
            <a:chExt cx="5924038" cy="1871892"/>
          </a:xfrm>
        </p:grpSpPr>
        <p:sp>
          <p:nvSpPr>
            <p:cNvPr id="34" name="TextBox 23">
              <a:extLst>
                <a:ext uri="{FF2B5EF4-FFF2-40B4-BE49-F238E27FC236}">
                  <a16:creationId xmlns:a16="http://schemas.microsoft.com/office/drawing/2014/main" id="{5031CEE2-9CDC-2893-AF47-578D3F92D43E}"/>
                </a:ext>
              </a:extLst>
            </p:cNvPr>
            <p:cNvSpPr txBox="1"/>
            <p:nvPr/>
          </p:nvSpPr>
          <p:spPr>
            <a:xfrm>
              <a:off x="0" y="9525"/>
              <a:ext cx="5924038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  <a:endParaRPr lang="en-US" sz="32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5" name="TextBox 24">
              <a:extLst>
                <a:ext uri="{FF2B5EF4-FFF2-40B4-BE49-F238E27FC236}">
                  <a16:creationId xmlns:a16="http://schemas.microsoft.com/office/drawing/2014/main" id="{167D5FC8-A96B-2C34-FF75-838E87F10BB3}"/>
                </a:ext>
              </a:extLst>
            </p:cNvPr>
            <p:cNvSpPr txBox="1"/>
            <p:nvPr/>
          </p:nvSpPr>
          <p:spPr>
            <a:xfrm>
              <a:off x="0" y="952615"/>
              <a:ext cx="5924038" cy="928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앱</a:t>
              </a:r>
              <a:r>
                <a:rPr lang="en-US" altLang="ko-KR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서버</a:t>
              </a:r>
              <a:r>
                <a:rPr lang="en-US" altLang="ko-KR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DB</a:t>
              </a: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구성</a:t>
              </a:r>
              <a:endPara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>
                <a:lnSpc>
                  <a:spcPts val="2940"/>
                </a:lnSpc>
              </a:pP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하드웨어 구성</a:t>
              </a:r>
              <a:endPara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B6883E50-24F9-AD78-A5A9-F50A136E9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058477"/>
            <a:ext cx="18830664" cy="14174355"/>
          </a:xfrm>
          <a:custGeom>
            <a:avLst/>
            <a:gdLst/>
            <a:ahLst/>
            <a:cxnLst/>
            <a:rect l="l" t="t" r="r" b="b"/>
            <a:pathLst>
              <a:path w="18830664" h="14174355">
                <a:moveTo>
                  <a:pt x="0" y="0"/>
                </a:moveTo>
                <a:lnTo>
                  <a:pt x="18830664" y="0"/>
                </a:lnTo>
                <a:lnTo>
                  <a:pt x="18830664" y="14174354"/>
                </a:lnTo>
                <a:lnTo>
                  <a:pt x="0" y="14174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933587" y="664933"/>
            <a:ext cx="6524117" cy="1468990"/>
            <a:chOff x="0" y="0"/>
            <a:chExt cx="1547314" cy="4036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7314" cy="403638"/>
            </a:xfrm>
            <a:custGeom>
              <a:avLst/>
              <a:gdLst/>
              <a:ahLst/>
              <a:cxnLst/>
              <a:rect l="l" t="t" r="r" b="b"/>
              <a:pathLst>
                <a:path w="1547314" h="403638">
                  <a:moveTo>
                    <a:pt x="0" y="0"/>
                  </a:moveTo>
                  <a:lnTo>
                    <a:pt x="1547314" y="0"/>
                  </a:lnTo>
                  <a:lnTo>
                    <a:pt x="1547314" y="403638"/>
                  </a:lnTo>
                  <a:lnTo>
                    <a:pt x="0" y="403638"/>
                  </a:lnTo>
                  <a:close/>
                </a:path>
              </a:pathLst>
            </a:custGeom>
            <a:solidFill>
              <a:srgbClr val="18BB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23027" y="2432287"/>
            <a:ext cx="6573959" cy="1468990"/>
            <a:chOff x="0" y="0"/>
            <a:chExt cx="1547314" cy="4036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7314" cy="403638"/>
            </a:xfrm>
            <a:custGeom>
              <a:avLst/>
              <a:gdLst/>
              <a:ahLst/>
              <a:cxnLst/>
              <a:rect l="l" t="t" r="r" b="b"/>
              <a:pathLst>
                <a:path w="1547314" h="403638">
                  <a:moveTo>
                    <a:pt x="0" y="0"/>
                  </a:moveTo>
                  <a:lnTo>
                    <a:pt x="1547314" y="0"/>
                  </a:lnTo>
                  <a:lnTo>
                    <a:pt x="1547314" y="403638"/>
                  </a:lnTo>
                  <a:lnTo>
                    <a:pt x="0" y="403638"/>
                  </a:lnTo>
                  <a:close/>
                </a:path>
              </a:pathLst>
            </a:custGeom>
            <a:solidFill>
              <a:srgbClr val="18BB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C1321806-A425-AAA1-DBBF-4D827A854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001" y="855433"/>
            <a:ext cx="6362703" cy="4770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-999813" y="5159862"/>
            <a:ext cx="7276165" cy="3266925"/>
            <a:chOff x="0" y="-241101"/>
            <a:chExt cx="9701553" cy="435590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-241101"/>
              <a:ext cx="9701553" cy="4355900"/>
              <a:chOff x="0" y="-47625"/>
              <a:chExt cx="1916356" cy="8604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483400" y="-2346"/>
                <a:ext cx="1432956" cy="311656"/>
              </a:xfrm>
              <a:custGeom>
                <a:avLst/>
                <a:gdLst/>
                <a:ahLst/>
                <a:cxnLst/>
                <a:rect l="l" t="t" r="r" b="b"/>
                <a:pathLst>
                  <a:path w="1432956" h="435753">
                    <a:moveTo>
                      <a:pt x="0" y="0"/>
                    </a:moveTo>
                    <a:lnTo>
                      <a:pt x="1432956" y="0"/>
                    </a:lnTo>
                    <a:lnTo>
                      <a:pt x="1432956" y="435753"/>
                    </a:lnTo>
                    <a:lnTo>
                      <a:pt x="0" y="435753"/>
                    </a:lnTo>
                    <a:close/>
                  </a:path>
                </a:pathLst>
              </a:custGeom>
              <a:solidFill>
                <a:srgbClr val="18BBCB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769065" y="408498"/>
              <a:ext cx="6610637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외부 모습</a:t>
              </a:r>
              <a:endParaRPr lang="en-US" sz="3200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75B9CBF0-F7AB-21B7-6194-568E4F812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1730185" y="1841057"/>
            <a:ext cx="4770899" cy="6362702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8735555" y="6698076"/>
            <a:ext cx="5440755" cy="3266925"/>
            <a:chOff x="0" y="-241101"/>
            <a:chExt cx="7254340" cy="435590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-241101"/>
              <a:ext cx="7254340" cy="4355900"/>
              <a:chOff x="0" y="-47625"/>
              <a:chExt cx="1432956" cy="86042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432956" cy="325788"/>
              </a:xfrm>
              <a:custGeom>
                <a:avLst/>
                <a:gdLst/>
                <a:ahLst/>
                <a:cxnLst/>
                <a:rect l="l" t="t" r="r" b="b"/>
                <a:pathLst>
                  <a:path w="1432956" h="435753">
                    <a:moveTo>
                      <a:pt x="0" y="0"/>
                    </a:moveTo>
                    <a:lnTo>
                      <a:pt x="1432956" y="0"/>
                    </a:lnTo>
                    <a:lnTo>
                      <a:pt x="1432956" y="435753"/>
                    </a:lnTo>
                    <a:lnTo>
                      <a:pt x="0" y="435753"/>
                    </a:lnTo>
                    <a:close/>
                  </a:path>
                </a:pathLst>
              </a:custGeom>
              <a:solidFill>
                <a:srgbClr val="18BBCB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21851" y="420373"/>
              <a:ext cx="6610637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내부 모습</a:t>
              </a:r>
              <a:endParaRPr lang="en-US" sz="32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0" name="TextBox 27">
            <a:extLst>
              <a:ext uri="{FF2B5EF4-FFF2-40B4-BE49-F238E27FC236}">
                <a16:creationId xmlns:a16="http://schemas.microsoft.com/office/drawing/2014/main" id="{4D707D6E-CBCA-E8D9-64F0-19944ABB475C}"/>
              </a:ext>
            </a:extLst>
          </p:cNvPr>
          <p:cNvSpPr txBox="1"/>
          <p:nvPr/>
        </p:nvSpPr>
        <p:spPr>
          <a:xfrm>
            <a:off x="-5181713" y="8460597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모습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E9C37A-E3E7-5364-591B-BF434E71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8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B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04317"/>
            <a:ext cx="18288000" cy="6482683"/>
            <a:chOff x="0" y="0"/>
            <a:chExt cx="4816593" cy="17073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707373"/>
            </a:xfrm>
            <a:custGeom>
              <a:avLst/>
              <a:gdLst/>
              <a:ahLst/>
              <a:cxnLst/>
              <a:rect l="l" t="t" r="r" b="b"/>
              <a:pathLst>
                <a:path w="4816592" h="1707373">
                  <a:moveTo>
                    <a:pt x="0" y="0"/>
                  </a:moveTo>
                  <a:lnTo>
                    <a:pt x="4816592" y="0"/>
                  </a:lnTo>
                  <a:lnTo>
                    <a:pt x="4816592" y="1707373"/>
                  </a:lnTo>
                  <a:lnTo>
                    <a:pt x="0" y="1707373"/>
                  </a:lnTo>
                  <a:close/>
                </a:path>
              </a:pathLst>
            </a:custGeom>
            <a:solidFill>
              <a:srgbClr val="DCFAF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829478"/>
            <a:ext cx="26462952" cy="2974839"/>
            <a:chOff x="0" y="0"/>
            <a:chExt cx="35283936" cy="3966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641968" cy="3966452"/>
            </a:xfrm>
            <a:custGeom>
              <a:avLst/>
              <a:gdLst/>
              <a:ahLst/>
              <a:cxnLst/>
              <a:rect l="l" t="t" r="r" b="b"/>
              <a:pathLst>
                <a:path w="17641968" h="3966452">
                  <a:moveTo>
                    <a:pt x="0" y="0"/>
                  </a:moveTo>
                  <a:lnTo>
                    <a:pt x="17641968" y="0"/>
                  </a:lnTo>
                  <a:lnTo>
                    <a:pt x="17641968" y="3966452"/>
                  </a:lnTo>
                  <a:lnTo>
                    <a:pt x="0" y="3966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7641968" y="0"/>
              <a:ext cx="17641968" cy="3966452"/>
            </a:xfrm>
            <a:custGeom>
              <a:avLst/>
              <a:gdLst/>
              <a:ahLst/>
              <a:cxnLst/>
              <a:rect l="l" t="t" r="r" b="b"/>
              <a:pathLst>
                <a:path w="17641968" h="3966452">
                  <a:moveTo>
                    <a:pt x="0" y="0"/>
                  </a:moveTo>
                  <a:lnTo>
                    <a:pt x="17641968" y="0"/>
                  </a:lnTo>
                  <a:lnTo>
                    <a:pt x="17641968" y="3966452"/>
                  </a:lnTo>
                  <a:lnTo>
                    <a:pt x="0" y="3966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39728" y="7426763"/>
            <a:ext cx="8090945" cy="1794291"/>
            <a:chOff x="0" y="9525"/>
            <a:chExt cx="10787927" cy="239238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525"/>
              <a:ext cx="10787927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600"/>
                </a:lnSpc>
                <a:spcBef>
                  <a:spcPct val="0"/>
                </a:spcBef>
              </a:pPr>
              <a:r>
                <a:rPr lang="ko-KR" altLang="en-US" sz="80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구현</a:t>
              </a:r>
              <a:endParaRPr lang="en-US" sz="8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68974"/>
              <a:ext cx="10787927" cy="432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하드웨어 구현</a:t>
              </a:r>
              <a:r>
                <a:rPr lang="en-US" altLang="ko-KR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프론트 및 백 엔드 구현</a:t>
              </a:r>
              <a:endPara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9864" y="866775"/>
            <a:ext cx="2004054" cy="2004054"/>
            <a:chOff x="0" y="0"/>
            <a:chExt cx="2672072" cy="26720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72072" cy="2672072"/>
            </a:xfrm>
            <a:custGeom>
              <a:avLst/>
              <a:gdLst/>
              <a:ahLst/>
              <a:cxnLst/>
              <a:rect l="l" t="t" r="r" b="b"/>
              <a:pathLst>
                <a:path w="2672072" h="2672072">
                  <a:moveTo>
                    <a:pt x="0" y="0"/>
                  </a:moveTo>
                  <a:lnTo>
                    <a:pt x="2672072" y="0"/>
                  </a:lnTo>
                  <a:lnTo>
                    <a:pt x="2672072" y="2672072"/>
                  </a:lnTo>
                  <a:lnTo>
                    <a:pt x="0" y="2672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53152" y="726436"/>
              <a:ext cx="2013367" cy="1248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34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03</a:t>
              </a:r>
            </a:p>
          </p:txBody>
        </p:sp>
      </p:grpSp>
      <p:sp>
        <p:nvSpPr>
          <p:cNvPr id="16" name="Freeform 3">
            <a:extLst>
              <a:ext uri="{FF2B5EF4-FFF2-40B4-BE49-F238E27FC236}">
                <a16:creationId xmlns:a16="http://schemas.microsoft.com/office/drawing/2014/main" id="{18F3E0B9-1F25-D2FA-861F-1CDA0FB28004}"/>
              </a:ext>
            </a:extLst>
          </p:cNvPr>
          <p:cNvSpPr/>
          <p:nvPr/>
        </p:nvSpPr>
        <p:spPr>
          <a:xfrm>
            <a:off x="-5715000" y="6598330"/>
            <a:ext cx="9070688" cy="9070688"/>
          </a:xfrm>
          <a:custGeom>
            <a:avLst/>
            <a:gdLst/>
            <a:ahLst/>
            <a:cxnLst/>
            <a:rect l="l" t="t" r="r" b="b"/>
            <a:pathLst>
              <a:path w="9070688" h="9070688">
                <a:moveTo>
                  <a:pt x="0" y="0"/>
                </a:moveTo>
                <a:lnTo>
                  <a:pt x="9070688" y="0"/>
                </a:lnTo>
                <a:lnTo>
                  <a:pt x="9070688" y="9070688"/>
                </a:lnTo>
                <a:lnTo>
                  <a:pt x="0" y="90706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EF57FFB3-DFD2-4EED-B019-657D8FD53EF7}"/>
              </a:ext>
            </a:extLst>
          </p:cNvPr>
          <p:cNvGrpSpPr/>
          <p:nvPr/>
        </p:nvGrpSpPr>
        <p:grpSpPr>
          <a:xfrm>
            <a:off x="6858000" y="3804316"/>
            <a:ext cx="11430000" cy="6482684"/>
            <a:chOff x="0" y="0"/>
            <a:chExt cx="24384000" cy="13716000"/>
          </a:xfrm>
        </p:grpSpPr>
        <p:pic>
          <p:nvPicPr>
            <p:cNvPr id="18" name="Picture 3">
              <a:extLst>
                <a:ext uri="{FF2B5EF4-FFF2-40B4-BE49-F238E27FC236}">
                  <a16:creationId xmlns:a16="http://schemas.microsoft.com/office/drawing/2014/main" id="{8678CF76-6024-9142-1FA2-7D67437F9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32999"/>
            </a:blip>
            <a:srcRect t="40142" b="2231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F02C3B-DB12-D7FD-BAC4-E6D892BC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ransition spd="slow"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422546"/>
            <a:chOff x="0" y="0"/>
            <a:chExt cx="4816593" cy="901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01411"/>
            </a:xfrm>
            <a:custGeom>
              <a:avLst/>
              <a:gdLst/>
              <a:ahLst/>
              <a:cxnLst/>
              <a:rect l="l" t="t" r="r" b="b"/>
              <a:pathLst>
                <a:path w="4816592" h="901411">
                  <a:moveTo>
                    <a:pt x="0" y="0"/>
                  </a:moveTo>
                  <a:lnTo>
                    <a:pt x="4816592" y="0"/>
                  </a:lnTo>
                  <a:lnTo>
                    <a:pt x="4816592" y="901411"/>
                  </a:lnTo>
                  <a:lnTo>
                    <a:pt x="0" y="901411"/>
                  </a:lnTo>
                  <a:close/>
                </a:path>
              </a:pathLst>
            </a:custGeom>
            <a:solidFill>
              <a:srgbClr val="18BB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>
                <a:latin typeface="HY헤드라인M" panose="02030600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6539" y="7309057"/>
            <a:ext cx="16074922" cy="1254054"/>
            <a:chOff x="0" y="0"/>
            <a:chExt cx="4416947" cy="3445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16947" cy="344580"/>
            </a:xfrm>
            <a:custGeom>
              <a:avLst/>
              <a:gdLst/>
              <a:ahLst/>
              <a:cxnLst/>
              <a:rect l="l" t="t" r="r" b="b"/>
              <a:pathLst>
                <a:path w="4416947" h="344580">
                  <a:moveTo>
                    <a:pt x="0" y="0"/>
                  </a:moveTo>
                  <a:lnTo>
                    <a:pt x="4416947" y="0"/>
                  </a:lnTo>
                  <a:lnTo>
                    <a:pt x="4416947" y="344580"/>
                  </a:lnTo>
                  <a:lnTo>
                    <a:pt x="0" y="344580"/>
                  </a:lnTo>
                  <a:close/>
                </a:path>
              </a:pathLst>
            </a:custGeom>
            <a:solidFill>
              <a:srgbClr val="18BB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>
                <a:latin typeface="HY헤드라인M" panose="02030600000101010101" pitchFamily="18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89112" y="8772660"/>
            <a:ext cx="1609234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18BBCB"/>
                </a:solidFill>
                <a:latin typeface="HY헤드라인M" panose="02030600000101010101" pitchFamily="18" charset="-127"/>
              </a:rPr>
              <a:t>Data</a:t>
            </a:r>
            <a:r>
              <a:rPr lang="en-US" sz="8000" dirty="0">
                <a:solidFill>
                  <a:srgbClr val="18BBCB"/>
                </a:solidFill>
                <a:latin typeface="HY헤드라인M" panose="02030600000101010101" pitchFamily="18" charset="-127"/>
              </a:rPr>
              <a:t>base</a:t>
            </a:r>
            <a:endParaRPr lang="en-US" sz="8000" u="none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pic>
        <p:nvPicPr>
          <p:cNvPr id="12" name="Picture 2" descr="데이터 센터 사진, 54,000개 이상의 고품질 무료 스톡 사진">
            <a:extLst>
              <a:ext uri="{FF2B5EF4-FFF2-40B4-BE49-F238E27FC236}">
                <a16:creationId xmlns:a16="http://schemas.microsoft.com/office/drawing/2014/main" id="{D5179200-A718-3EF7-DD54-53E56B62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336" y="1613031"/>
            <a:ext cx="15557325" cy="669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C2A353D-2892-7D4E-DFDF-92CFAD08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릴레이션</a:t>
            </a:r>
            <a:r>
              <a:rPr 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스키마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A163C217-E32B-7F7B-7A9D-311BF5333F47}"/>
              </a:ext>
            </a:extLst>
          </p:cNvPr>
          <p:cNvGrpSpPr>
            <a:grpSpLocks/>
          </p:cNvGrpSpPr>
          <p:nvPr/>
        </p:nvGrpSpPr>
        <p:grpSpPr>
          <a:xfrm>
            <a:off x="4319535" y="2825772"/>
            <a:ext cx="10245058" cy="5403979"/>
            <a:chOff x="-17223" y="-88140"/>
            <a:chExt cx="1073571" cy="918431"/>
          </a:xfrm>
        </p:grpSpPr>
        <p:sp>
          <p:nvSpPr>
            <p:cNvPr id="3" name="Freeform 14">
              <a:extLst>
                <a:ext uri="{FF2B5EF4-FFF2-40B4-BE49-F238E27FC236}">
                  <a16:creationId xmlns:a16="http://schemas.microsoft.com/office/drawing/2014/main" id="{45BE72B7-868B-876B-D6B5-3AA77170C401}"/>
                </a:ext>
              </a:extLst>
            </p:cNvPr>
            <p:cNvSpPr/>
            <p:nvPr/>
          </p:nvSpPr>
          <p:spPr>
            <a:xfrm>
              <a:off x="-17223" y="-88140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FF6705-39C9-3937-4787-A4FA409E50F4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1DB01B7-2E9B-785E-00FD-55725ABDCD9A}"/>
              </a:ext>
            </a:extLst>
          </p:cNvPr>
          <p:cNvSpPr txBox="1"/>
          <p:nvPr/>
        </p:nvSpPr>
        <p:spPr>
          <a:xfrm>
            <a:off x="4438650" y="2509094"/>
            <a:ext cx="1003935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Table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종류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질환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문진정보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빈도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계정의 정보들을 속성으로 가지는 테이블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PW, NICKNAME, SPN, ANS)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질환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질환에 대한 정보들을 속성으로 가지는 테이블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질환번호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질환명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원인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증상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치료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경과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주의사항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부위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사용자의 문진결과를 속성으로 가지는 테이블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순번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날짜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solidFill>
                  <a:schemeClr val="accent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이름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증상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문진정보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문진결과를 통해 도출된 의심질병 리스트를 속성으로 가지는 테이블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이름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의심질병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빈도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자주열람한 질환의 빈도수를 속성으로 가지는 테이블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질환번호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빈도수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C79BB9-9287-58DF-0506-F8916F1C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8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스키마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A26B20-C7C9-BDAB-1A07-6EC0E7DF1EE9}"/>
              </a:ext>
            </a:extLst>
          </p:cNvPr>
          <p:cNvSpPr/>
          <p:nvPr/>
        </p:nvSpPr>
        <p:spPr>
          <a:xfrm>
            <a:off x="8594720" y="3301673"/>
            <a:ext cx="1694688" cy="2090058"/>
          </a:xfrm>
          <a:prstGeom prst="rect">
            <a:avLst/>
          </a:prstGeom>
          <a:solidFill>
            <a:schemeClr val="bg1"/>
          </a:solidFill>
          <a:ln>
            <a:solidFill>
              <a:srgbClr val="18B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64" indent="-285764">
              <a:buFontTx/>
              <a:buChar char="-"/>
            </a:pPr>
            <a:endParaRPr lang="en-US" altLang="ko-KR" sz="1000" u="sng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u="sng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r>
              <a:rPr lang="ko-KR" altLang="en-US" sz="1000" b="1" u="sng" dirty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질환번호</a:t>
            </a:r>
            <a:r>
              <a:rPr lang="en-US" altLang="ko-KR" sz="1000" b="1" u="sng" dirty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</a:p>
          <a:p>
            <a:pPr marL="285764" indent="-285764">
              <a:buFontTx/>
              <a:buChar char="-"/>
            </a:pPr>
            <a:r>
              <a:rPr lang="ko-KR" altLang="en-US" sz="10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질환명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원인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증상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진단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치료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경과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주의사항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부위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A92F8F-4D2C-6360-F844-BF5479657DE8}"/>
              </a:ext>
            </a:extLst>
          </p:cNvPr>
          <p:cNvSpPr/>
          <p:nvPr/>
        </p:nvSpPr>
        <p:spPr>
          <a:xfrm>
            <a:off x="8594721" y="3301673"/>
            <a:ext cx="1694687" cy="391886"/>
          </a:xfrm>
          <a:prstGeom prst="rect">
            <a:avLst/>
          </a:prstGeom>
          <a:solidFill>
            <a:srgbClr val="18BBCB"/>
          </a:solidFill>
          <a:ln>
            <a:solidFill>
              <a:srgbClr val="18B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6BBF2C-4155-FA01-460A-4CCEF76B99DC}"/>
              </a:ext>
            </a:extLst>
          </p:cNvPr>
          <p:cNvSpPr/>
          <p:nvPr/>
        </p:nvSpPr>
        <p:spPr>
          <a:xfrm>
            <a:off x="6281260" y="3301673"/>
            <a:ext cx="1694688" cy="2090058"/>
          </a:xfrm>
          <a:prstGeom prst="rect">
            <a:avLst/>
          </a:prstGeom>
          <a:solidFill>
            <a:schemeClr val="bg1"/>
          </a:solidFill>
          <a:ln>
            <a:solidFill>
              <a:srgbClr val="18B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64" indent="-285764">
              <a:buFontTx/>
              <a:buChar char="-"/>
            </a:pPr>
            <a:endParaRPr lang="en-US" altLang="ko-KR" sz="1400" u="sng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endParaRPr lang="en-US" altLang="ko-KR" sz="1400" u="sng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r>
              <a:rPr lang="en-US" altLang="ko-KR" sz="1500" u="sng" dirty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ID#</a:t>
            </a:r>
          </a:p>
          <a:p>
            <a:pPr marL="285764" indent="-285764">
              <a:buFontTx/>
              <a:buChar char="-"/>
            </a:pP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PW</a:t>
            </a:r>
          </a:p>
          <a:p>
            <a:pPr marL="285764" indent="-285764">
              <a:buFontTx/>
              <a:buChar char="-"/>
            </a:pP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NICKNAME</a:t>
            </a:r>
          </a:p>
          <a:p>
            <a:pPr marL="285764" indent="-285764">
              <a:buFontTx/>
              <a:buChar char="-"/>
            </a:pP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SPN</a:t>
            </a:r>
          </a:p>
          <a:p>
            <a:pPr marL="285764" indent="-285764">
              <a:buFontTx/>
              <a:buChar char="-"/>
            </a:pP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2715DE-A02A-6764-43BD-525D61542982}"/>
              </a:ext>
            </a:extLst>
          </p:cNvPr>
          <p:cNvSpPr/>
          <p:nvPr/>
        </p:nvSpPr>
        <p:spPr>
          <a:xfrm>
            <a:off x="6281260" y="3301673"/>
            <a:ext cx="1694687" cy="391886"/>
          </a:xfrm>
          <a:prstGeom prst="rect">
            <a:avLst/>
          </a:prstGeom>
          <a:solidFill>
            <a:srgbClr val="18BBCB"/>
          </a:solidFill>
          <a:ln>
            <a:solidFill>
              <a:srgbClr val="18B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4C4C54-22EE-1EE6-C2CF-53124E36BA55}"/>
              </a:ext>
            </a:extLst>
          </p:cNvPr>
          <p:cNvSpPr/>
          <p:nvPr/>
        </p:nvSpPr>
        <p:spPr>
          <a:xfrm>
            <a:off x="10908179" y="3292909"/>
            <a:ext cx="1694688" cy="2090058"/>
          </a:xfrm>
          <a:prstGeom prst="rect">
            <a:avLst/>
          </a:prstGeom>
          <a:solidFill>
            <a:schemeClr val="bg1"/>
          </a:solidFill>
          <a:ln>
            <a:solidFill>
              <a:srgbClr val="18B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64" indent="-285764">
              <a:buFontTx/>
              <a:buChar char="-"/>
            </a:pPr>
            <a:r>
              <a:rPr lang="ko-KR" altLang="en-US" sz="1500" u="sng" dirty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질환번호</a:t>
            </a:r>
            <a:r>
              <a:rPr lang="en-US" altLang="ko-KR" sz="1500" u="sng" dirty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</a:p>
          <a:p>
            <a:pPr marL="285764" indent="-285764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빈도수</a:t>
            </a:r>
            <a:endParaRPr lang="en-US" altLang="ko-KR" sz="15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B1FC48-460B-93D5-D811-19E89A6E3A27}"/>
              </a:ext>
            </a:extLst>
          </p:cNvPr>
          <p:cNvSpPr/>
          <p:nvPr/>
        </p:nvSpPr>
        <p:spPr>
          <a:xfrm>
            <a:off x="10908180" y="3271137"/>
            <a:ext cx="1694687" cy="391886"/>
          </a:xfrm>
          <a:prstGeom prst="rect">
            <a:avLst/>
          </a:prstGeom>
          <a:solidFill>
            <a:srgbClr val="18BBCB"/>
          </a:solidFill>
          <a:ln>
            <a:solidFill>
              <a:srgbClr val="18B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빈도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6DCAFE-5AE3-D951-A958-461C8F4C5540}"/>
              </a:ext>
            </a:extLst>
          </p:cNvPr>
          <p:cNvSpPr/>
          <p:nvPr/>
        </p:nvSpPr>
        <p:spPr>
          <a:xfrm>
            <a:off x="9828023" y="5779623"/>
            <a:ext cx="1694688" cy="2090058"/>
          </a:xfrm>
          <a:prstGeom prst="rect">
            <a:avLst/>
          </a:prstGeom>
          <a:solidFill>
            <a:schemeClr val="bg1"/>
          </a:solidFill>
          <a:ln>
            <a:solidFill>
              <a:srgbClr val="18B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64" indent="-285764">
              <a:buFontTx/>
              <a:buChar char="-"/>
            </a:pPr>
            <a:r>
              <a:rPr lang="ko-KR" altLang="en-US" sz="1500" u="sng" dirty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이름</a:t>
            </a:r>
            <a:r>
              <a:rPr lang="en-US" altLang="ko-KR" sz="1500" u="sng" dirty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</a:p>
          <a:p>
            <a:pPr marL="285764" indent="-285764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의심질병</a:t>
            </a:r>
            <a:endParaRPr lang="en-US" altLang="ko-KR" sz="15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2780F9-2545-E3AE-B40B-325050CD64B8}"/>
              </a:ext>
            </a:extLst>
          </p:cNvPr>
          <p:cNvSpPr/>
          <p:nvPr/>
        </p:nvSpPr>
        <p:spPr>
          <a:xfrm>
            <a:off x="9828023" y="5779623"/>
            <a:ext cx="1694687" cy="391886"/>
          </a:xfrm>
          <a:prstGeom prst="rect">
            <a:avLst/>
          </a:prstGeom>
          <a:solidFill>
            <a:srgbClr val="18BBCB"/>
          </a:solidFill>
          <a:ln>
            <a:solidFill>
              <a:srgbClr val="18B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문진정보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0AEBF7-C854-B981-77FC-3F044B0E4A70}"/>
              </a:ext>
            </a:extLst>
          </p:cNvPr>
          <p:cNvSpPr/>
          <p:nvPr/>
        </p:nvSpPr>
        <p:spPr>
          <a:xfrm>
            <a:off x="7381115" y="5784448"/>
            <a:ext cx="1694688" cy="2090058"/>
          </a:xfrm>
          <a:prstGeom prst="rect">
            <a:avLst/>
          </a:prstGeom>
          <a:solidFill>
            <a:schemeClr val="bg1"/>
          </a:solidFill>
          <a:ln>
            <a:solidFill>
              <a:srgbClr val="18B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64" indent="-285764">
              <a:buFontTx/>
              <a:buChar char="-"/>
            </a:pPr>
            <a:r>
              <a:rPr lang="ko-KR" altLang="en-US" sz="1500" u="sng" dirty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순번</a:t>
            </a:r>
            <a:r>
              <a:rPr lang="en-US" altLang="ko-KR" sz="1500" u="sng" dirty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</a:p>
          <a:p>
            <a:pPr marL="285764" indent="-285764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날짜</a:t>
            </a:r>
            <a:endParaRPr lang="en-US" altLang="ko-KR" sz="15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r>
              <a:rPr lang="ko-KR" altLang="en-US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이름</a:t>
            </a:r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</a:p>
          <a:p>
            <a:pPr marL="285764" indent="-285764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증상</a:t>
            </a:r>
            <a:endParaRPr lang="en-US" altLang="ko-KR" sz="15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22F7AF-D45A-0CA6-E809-D07832808C49}"/>
              </a:ext>
            </a:extLst>
          </p:cNvPr>
          <p:cNvSpPr/>
          <p:nvPr/>
        </p:nvSpPr>
        <p:spPr>
          <a:xfrm>
            <a:off x="7381115" y="5784448"/>
            <a:ext cx="1694687" cy="391886"/>
          </a:xfrm>
          <a:prstGeom prst="rect">
            <a:avLst/>
          </a:prstGeom>
          <a:solidFill>
            <a:srgbClr val="18BBCB"/>
          </a:solidFill>
          <a:ln>
            <a:solidFill>
              <a:srgbClr val="18B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문진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61749FB-C347-6200-2839-7E9794638591}"/>
              </a:ext>
            </a:extLst>
          </p:cNvPr>
          <p:cNvSpPr/>
          <p:nvPr/>
        </p:nvSpPr>
        <p:spPr>
          <a:xfrm>
            <a:off x="6068980" y="4487033"/>
            <a:ext cx="183971" cy="19158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8C4BFBE-5FD3-664A-C989-1D3CCB297C8B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6068981" y="4582827"/>
            <a:ext cx="1358079" cy="944934"/>
          </a:xfrm>
          <a:prstGeom prst="bentConnector3">
            <a:avLst>
              <a:gd name="adj1" fmla="val 116833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3E49A53-FF51-31FF-56C8-4CC413D44B9A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7427060" y="5527762"/>
            <a:ext cx="2216991" cy="1211593"/>
          </a:xfrm>
          <a:prstGeom prst="bentConnector3">
            <a:avLst>
              <a:gd name="adj1" fmla="val 8907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E05AF541-76C8-ABF0-C51E-E0CCA6EA2D9C}"/>
              </a:ext>
            </a:extLst>
          </p:cNvPr>
          <p:cNvSpPr/>
          <p:nvPr/>
        </p:nvSpPr>
        <p:spPr>
          <a:xfrm>
            <a:off x="10720437" y="4137289"/>
            <a:ext cx="183971" cy="1915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959A41-DA5B-FBB7-74D0-0D20AB883B4F}"/>
              </a:ext>
            </a:extLst>
          </p:cNvPr>
          <p:cNvSpPr/>
          <p:nvPr/>
        </p:nvSpPr>
        <p:spPr>
          <a:xfrm>
            <a:off x="9644051" y="6643561"/>
            <a:ext cx="183971" cy="1915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5E6D16-9777-C9F2-6FE9-745CCCFF5706}"/>
              </a:ext>
            </a:extLst>
          </p:cNvPr>
          <p:cNvSpPr/>
          <p:nvPr/>
        </p:nvSpPr>
        <p:spPr>
          <a:xfrm>
            <a:off x="7197144" y="6882853"/>
            <a:ext cx="183971" cy="1915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4363894-5B5D-1002-FA9E-DE4942D4A475}"/>
              </a:ext>
            </a:extLst>
          </p:cNvPr>
          <p:cNvCxnSpPr>
            <a:cxnSpLocks/>
            <a:stCxn id="13" idx="4"/>
            <a:endCxn id="23" idx="2"/>
          </p:cNvCxnSpPr>
          <p:nvPr/>
        </p:nvCxnSpPr>
        <p:spPr>
          <a:xfrm rot="16200000" flipH="1">
            <a:off x="5529042" y="5310545"/>
            <a:ext cx="2300026" cy="1036178"/>
          </a:xfrm>
          <a:prstGeom prst="bentConnector2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9864410C-AEDB-BB02-F872-A693F2DA8457}"/>
              </a:ext>
            </a:extLst>
          </p:cNvPr>
          <p:cNvCxnSpPr>
            <a:cxnSpLocks/>
            <a:stCxn id="21" idx="2"/>
            <a:endCxn id="26" idx="6"/>
          </p:cNvCxnSpPr>
          <p:nvPr/>
        </p:nvCxnSpPr>
        <p:spPr>
          <a:xfrm rot="10800000">
            <a:off x="10473379" y="3794123"/>
            <a:ext cx="247058" cy="438960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701BB3DA-BE51-DD3E-6B12-1A1FC855D554}"/>
              </a:ext>
            </a:extLst>
          </p:cNvPr>
          <p:cNvSpPr/>
          <p:nvPr/>
        </p:nvSpPr>
        <p:spPr>
          <a:xfrm>
            <a:off x="10289408" y="3698329"/>
            <a:ext cx="183971" cy="19158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0" name="Group 13">
            <a:extLst>
              <a:ext uri="{FF2B5EF4-FFF2-40B4-BE49-F238E27FC236}">
                <a16:creationId xmlns:a16="http://schemas.microsoft.com/office/drawing/2014/main" id="{BB0643D9-A88A-7C18-AD18-B47492F6E3FC}"/>
              </a:ext>
            </a:extLst>
          </p:cNvPr>
          <p:cNvGrpSpPr>
            <a:grpSpLocks/>
          </p:cNvGrpSpPr>
          <p:nvPr/>
        </p:nvGrpSpPr>
        <p:grpSpPr>
          <a:xfrm>
            <a:off x="4319535" y="2825772"/>
            <a:ext cx="10245058" cy="5403979"/>
            <a:chOff x="-17223" y="-88140"/>
            <a:chExt cx="1073571" cy="918431"/>
          </a:xfrm>
        </p:grpSpPr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FF379FB4-C1E5-B322-FCB7-3CA9E4E7FA15}"/>
                </a:ext>
              </a:extLst>
            </p:cNvPr>
            <p:cNvSpPr/>
            <p:nvPr/>
          </p:nvSpPr>
          <p:spPr>
            <a:xfrm>
              <a:off x="-17223" y="-88140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39FCCE-E696-1CC5-C258-0531D9D7B646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7420AC9-C2F5-983F-31A5-50E594C3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9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9FB0DE3-37EE-615F-B4C5-480CA14F2FFF}"/>
              </a:ext>
            </a:extLst>
          </p:cNvPr>
          <p:cNvSpPr txBox="1"/>
          <p:nvPr/>
        </p:nvSpPr>
        <p:spPr>
          <a:xfrm>
            <a:off x="2948571" y="3243271"/>
            <a:ext cx="9692084" cy="567980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00"/>
              </a:lnSpc>
            </a:pP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 소개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3" name="Group 25">
            <a:extLst>
              <a:ext uri="{FF2B5EF4-FFF2-40B4-BE49-F238E27FC236}">
                <a16:creationId xmlns:a16="http://schemas.microsoft.com/office/drawing/2014/main" id="{49386C48-1554-21D0-5DBB-F0EBEB636C6B}"/>
              </a:ext>
            </a:extLst>
          </p:cNvPr>
          <p:cNvGrpSpPr/>
          <p:nvPr/>
        </p:nvGrpSpPr>
        <p:grpSpPr>
          <a:xfrm>
            <a:off x="1524000" y="1638300"/>
            <a:ext cx="6553200" cy="2114716"/>
            <a:chOff x="-681725" y="-2837041"/>
            <a:chExt cx="5329849" cy="4979803"/>
          </a:xfrm>
        </p:grpSpPr>
        <p:sp>
          <p:nvSpPr>
            <p:cNvPr id="34" name="TextBox 26">
              <a:extLst>
                <a:ext uri="{FF2B5EF4-FFF2-40B4-BE49-F238E27FC236}">
                  <a16:creationId xmlns:a16="http://schemas.microsoft.com/office/drawing/2014/main" id="{9610C9F7-BF10-305C-6CDC-7F31B3DE231E}"/>
                </a:ext>
              </a:extLst>
            </p:cNvPr>
            <p:cNvSpPr txBox="1"/>
            <p:nvPr/>
          </p:nvSpPr>
          <p:spPr>
            <a:xfrm>
              <a:off x="-681725" y="-2837041"/>
              <a:ext cx="2664925" cy="25327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9800"/>
                </a:lnSpc>
                <a:spcBef>
                  <a:spcPct val="0"/>
                </a:spcBef>
              </a:pPr>
              <a:r>
                <a:rPr lang="ko-KR" altLang="en-US" sz="44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질환</a:t>
              </a:r>
              <a:endParaRPr lang="en-US" sz="4400" dirty="0">
                <a:solidFill>
                  <a:srgbClr val="18BBCB"/>
                </a:solidFill>
                <a:latin typeface="HY헤드라인M" panose="02030600000101010101" pitchFamily="18" charset="-127"/>
              </a:endParaRPr>
            </a:p>
          </p:txBody>
        </p: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C5963109-1979-919A-B199-7A39C1827ECD}"/>
                </a:ext>
              </a:extLst>
            </p:cNvPr>
            <p:cNvSpPr txBox="1"/>
            <p:nvPr/>
          </p:nvSpPr>
          <p:spPr>
            <a:xfrm>
              <a:off x="-681725" y="-324905"/>
              <a:ext cx="5329849" cy="2467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u="none" dirty="0" err="1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웹크롤링과</a:t>
              </a:r>
              <a:r>
                <a:rPr lang="ko-KR" altLang="en-US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공공 데이터를 이용한 약 </a:t>
              </a:r>
              <a:r>
                <a:rPr lang="en-US" altLang="ko-KR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1600</a:t>
              </a:r>
              <a:r>
                <a:rPr lang="ko-KR" altLang="en-US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 정도의 질환 정보를 가지고 있는 테이블로 질환의 정의</a:t>
              </a:r>
              <a:r>
                <a:rPr lang="en-US" altLang="ko-KR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원인</a:t>
              </a:r>
              <a:r>
                <a:rPr lang="en-US" altLang="ko-KR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증상</a:t>
              </a:r>
              <a:r>
                <a:rPr lang="en-US" altLang="ko-KR" sz="20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</a:t>
              </a:r>
              <a:r>
                <a:rPr lang="ko-KR" altLang="en-US" sz="20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진단</a:t>
              </a:r>
              <a:r>
                <a:rPr lang="en-US" altLang="ko-KR" sz="20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0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등의 정보를 포함한다</a:t>
              </a:r>
              <a:r>
                <a:rPr lang="en-US" altLang="ko-KR" sz="20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en-US" sz="2000" u="none" dirty="0">
                <a:solidFill>
                  <a:srgbClr val="545454"/>
                </a:solidFill>
                <a:latin typeface="HY헤드라인M" panose="02030600000101010101" pitchFamily="18" charset="-127"/>
              </a:endParaRPr>
            </a:p>
          </p:txBody>
        </p:sp>
      </p:grpSp>
      <p:grpSp>
        <p:nvGrpSpPr>
          <p:cNvPr id="45" name="Group 25">
            <a:extLst>
              <a:ext uri="{FF2B5EF4-FFF2-40B4-BE49-F238E27FC236}">
                <a16:creationId xmlns:a16="http://schemas.microsoft.com/office/drawing/2014/main" id="{DDCADC60-BEE7-4823-CAB8-A8CCBD0AF071}"/>
              </a:ext>
            </a:extLst>
          </p:cNvPr>
          <p:cNvGrpSpPr/>
          <p:nvPr/>
        </p:nvGrpSpPr>
        <p:grpSpPr>
          <a:xfrm>
            <a:off x="9501770" y="3095879"/>
            <a:ext cx="6553200" cy="1755643"/>
            <a:chOff x="-681725" y="-2837041"/>
            <a:chExt cx="5329849" cy="4134246"/>
          </a:xfrm>
        </p:grpSpPr>
        <p:sp>
          <p:nvSpPr>
            <p:cNvPr id="46" name="TextBox 26">
              <a:extLst>
                <a:ext uri="{FF2B5EF4-FFF2-40B4-BE49-F238E27FC236}">
                  <a16:creationId xmlns:a16="http://schemas.microsoft.com/office/drawing/2014/main" id="{40F0E6A2-057B-3082-E56B-6A1585C9FC6F}"/>
                </a:ext>
              </a:extLst>
            </p:cNvPr>
            <p:cNvSpPr txBox="1"/>
            <p:nvPr/>
          </p:nvSpPr>
          <p:spPr>
            <a:xfrm>
              <a:off x="-681725" y="-2837041"/>
              <a:ext cx="2664925" cy="25327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9800"/>
                </a:lnSpc>
                <a:spcBef>
                  <a:spcPct val="0"/>
                </a:spcBef>
              </a:pPr>
              <a:r>
                <a:rPr lang="ko-KR" altLang="en-US" sz="44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문진정보</a:t>
              </a:r>
              <a:endParaRPr lang="en-US" sz="4400" dirty="0">
                <a:solidFill>
                  <a:srgbClr val="18BBCB"/>
                </a:solidFill>
                <a:latin typeface="HY헤드라인M" panose="02030600000101010101" pitchFamily="18" charset="-127"/>
              </a:endParaRPr>
            </a:p>
          </p:txBody>
        </p:sp>
        <p:sp>
          <p:nvSpPr>
            <p:cNvPr id="47" name="TextBox 27">
              <a:extLst>
                <a:ext uri="{FF2B5EF4-FFF2-40B4-BE49-F238E27FC236}">
                  <a16:creationId xmlns:a16="http://schemas.microsoft.com/office/drawing/2014/main" id="{5B779C5A-FF21-A224-865F-E004D2ED5FD4}"/>
                </a:ext>
              </a:extLst>
            </p:cNvPr>
            <p:cNvSpPr txBox="1"/>
            <p:nvPr/>
          </p:nvSpPr>
          <p:spPr>
            <a:xfrm>
              <a:off x="-681725" y="-324905"/>
              <a:ext cx="5329849" cy="1622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사용자의 문진 정보를 바탕으로 질병 진단 알고리즘을 통해 의심되는 질병에 대한 정보를 포함하는 테이블이다</a:t>
              </a:r>
              <a:r>
                <a:rPr lang="en-US" altLang="ko-KR" sz="20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en-US" sz="2000" u="none" dirty="0">
                <a:solidFill>
                  <a:srgbClr val="545454"/>
                </a:solidFill>
                <a:latin typeface="HY헤드라인M" panose="02030600000101010101" pitchFamily="18" charset="-127"/>
              </a:endParaRPr>
            </a:p>
          </p:txBody>
        </p:sp>
      </p:grpSp>
      <p:grpSp>
        <p:nvGrpSpPr>
          <p:cNvPr id="54" name="Group 25">
            <a:extLst>
              <a:ext uri="{FF2B5EF4-FFF2-40B4-BE49-F238E27FC236}">
                <a16:creationId xmlns:a16="http://schemas.microsoft.com/office/drawing/2014/main" id="{9FEA8A76-075E-6D5C-8271-B3EE2867479A}"/>
              </a:ext>
            </a:extLst>
          </p:cNvPr>
          <p:cNvGrpSpPr/>
          <p:nvPr/>
        </p:nvGrpSpPr>
        <p:grpSpPr>
          <a:xfrm>
            <a:off x="1524001" y="4219320"/>
            <a:ext cx="6553200" cy="1755643"/>
            <a:chOff x="-681725" y="-2837041"/>
            <a:chExt cx="5329849" cy="4134246"/>
          </a:xfrm>
        </p:grpSpPr>
        <p:sp>
          <p:nvSpPr>
            <p:cNvPr id="55" name="TextBox 26">
              <a:extLst>
                <a:ext uri="{FF2B5EF4-FFF2-40B4-BE49-F238E27FC236}">
                  <a16:creationId xmlns:a16="http://schemas.microsoft.com/office/drawing/2014/main" id="{FE3701A3-1482-B365-FC45-CFD53FE71B61}"/>
                </a:ext>
              </a:extLst>
            </p:cNvPr>
            <p:cNvSpPr txBox="1"/>
            <p:nvPr/>
          </p:nvSpPr>
          <p:spPr>
            <a:xfrm>
              <a:off x="-681725" y="-2837041"/>
              <a:ext cx="2664925" cy="25327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9800"/>
                </a:lnSpc>
                <a:spcBef>
                  <a:spcPct val="0"/>
                </a:spcBef>
              </a:pPr>
              <a:r>
                <a:rPr lang="ko-KR" altLang="en-US" sz="44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사용자</a:t>
              </a:r>
              <a:endParaRPr lang="en-US" sz="4400" dirty="0">
                <a:solidFill>
                  <a:srgbClr val="18BBCB"/>
                </a:solidFill>
                <a:latin typeface="HY헤드라인M" panose="02030600000101010101" pitchFamily="18" charset="-127"/>
              </a:endParaRPr>
            </a:p>
          </p:txBody>
        </p:sp>
        <p:sp>
          <p:nvSpPr>
            <p:cNvPr id="56" name="TextBox 27">
              <a:extLst>
                <a:ext uri="{FF2B5EF4-FFF2-40B4-BE49-F238E27FC236}">
                  <a16:creationId xmlns:a16="http://schemas.microsoft.com/office/drawing/2014/main" id="{3BA2B810-8291-5EB7-5BFA-B0384C29AEEA}"/>
                </a:ext>
              </a:extLst>
            </p:cNvPr>
            <p:cNvSpPr txBox="1"/>
            <p:nvPr/>
          </p:nvSpPr>
          <p:spPr>
            <a:xfrm>
              <a:off x="-681725" y="-324905"/>
              <a:ext cx="5329849" cy="1622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서비스를 이용하기 위해 회원가입을 통해 생성된 사용자에 대한 정보를 포함하는 테이블이다</a:t>
              </a:r>
              <a:r>
                <a:rPr lang="en-US" altLang="ko-KR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en-US" sz="2000" u="none" dirty="0">
                <a:solidFill>
                  <a:srgbClr val="545454"/>
                </a:solidFill>
                <a:latin typeface="HY헤드라인M" panose="02030600000101010101" pitchFamily="18" charset="-127"/>
              </a:endParaRPr>
            </a:p>
          </p:txBody>
        </p:sp>
      </p:grpSp>
      <p:grpSp>
        <p:nvGrpSpPr>
          <p:cNvPr id="57" name="Group 25">
            <a:extLst>
              <a:ext uri="{FF2B5EF4-FFF2-40B4-BE49-F238E27FC236}">
                <a16:creationId xmlns:a16="http://schemas.microsoft.com/office/drawing/2014/main" id="{2EFD82CF-009C-06C9-37A4-48FEEF5ACA6D}"/>
              </a:ext>
            </a:extLst>
          </p:cNvPr>
          <p:cNvGrpSpPr/>
          <p:nvPr/>
        </p:nvGrpSpPr>
        <p:grpSpPr>
          <a:xfrm>
            <a:off x="9501770" y="5964057"/>
            <a:ext cx="6553200" cy="1755643"/>
            <a:chOff x="-681725" y="-2837041"/>
            <a:chExt cx="5329849" cy="4134246"/>
          </a:xfrm>
        </p:grpSpPr>
        <p:sp>
          <p:nvSpPr>
            <p:cNvPr id="58" name="TextBox 26">
              <a:extLst>
                <a:ext uri="{FF2B5EF4-FFF2-40B4-BE49-F238E27FC236}">
                  <a16:creationId xmlns:a16="http://schemas.microsoft.com/office/drawing/2014/main" id="{186B4959-0C6B-3F7E-4BD6-0807CF24C266}"/>
                </a:ext>
              </a:extLst>
            </p:cNvPr>
            <p:cNvSpPr txBox="1"/>
            <p:nvPr/>
          </p:nvSpPr>
          <p:spPr>
            <a:xfrm>
              <a:off x="-681725" y="-2837041"/>
              <a:ext cx="2664925" cy="25327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9800"/>
                </a:lnSpc>
                <a:spcBef>
                  <a:spcPct val="0"/>
                </a:spcBef>
              </a:pPr>
              <a:r>
                <a:rPr lang="ko-KR" altLang="en-US" sz="44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빈도</a:t>
              </a:r>
              <a:endParaRPr lang="en-US" sz="4400" dirty="0">
                <a:solidFill>
                  <a:srgbClr val="18BBCB"/>
                </a:solidFill>
                <a:latin typeface="HY헤드라인M" panose="02030600000101010101" pitchFamily="18" charset="-127"/>
              </a:endParaRPr>
            </a:p>
          </p:txBody>
        </p:sp>
        <p:sp>
          <p:nvSpPr>
            <p:cNvPr id="59" name="TextBox 27">
              <a:extLst>
                <a:ext uri="{FF2B5EF4-FFF2-40B4-BE49-F238E27FC236}">
                  <a16:creationId xmlns:a16="http://schemas.microsoft.com/office/drawing/2014/main" id="{2A2E305B-F50A-F72B-CA2D-01F6A3CB5AEE}"/>
                </a:ext>
              </a:extLst>
            </p:cNvPr>
            <p:cNvSpPr txBox="1"/>
            <p:nvPr/>
          </p:nvSpPr>
          <p:spPr>
            <a:xfrm>
              <a:off x="-681725" y="-324905"/>
              <a:ext cx="5329849" cy="1622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사용자가 질환 백과를 이용하면서 질환 정보를 열람한 각 질병에 대한 빈도수를 저장하는 테이블이다</a:t>
              </a:r>
              <a:endParaRPr lang="en-US" sz="2000" u="none" dirty="0">
                <a:solidFill>
                  <a:srgbClr val="545454"/>
                </a:solidFill>
                <a:latin typeface="HY헤드라인M" panose="02030600000101010101" pitchFamily="18" charset="-127"/>
              </a:endParaRPr>
            </a:p>
          </p:txBody>
        </p:sp>
      </p:grpSp>
      <p:grpSp>
        <p:nvGrpSpPr>
          <p:cNvPr id="60" name="Group 25">
            <a:extLst>
              <a:ext uri="{FF2B5EF4-FFF2-40B4-BE49-F238E27FC236}">
                <a16:creationId xmlns:a16="http://schemas.microsoft.com/office/drawing/2014/main" id="{5D4A9A5F-6F8D-78F4-4C68-1C96600D6C78}"/>
              </a:ext>
            </a:extLst>
          </p:cNvPr>
          <p:cNvGrpSpPr/>
          <p:nvPr/>
        </p:nvGrpSpPr>
        <p:grpSpPr>
          <a:xfrm>
            <a:off x="1524000" y="7074718"/>
            <a:ext cx="6553200" cy="1755643"/>
            <a:chOff x="-681725" y="-2837041"/>
            <a:chExt cx="5329849" cy="4134246"/>
          </a:xfrm>
        </p:grpSpPr>
        <p:sp>
          <p:nvSpPr>
            <p:cNvPr id="61" name="TextBox 26">
              <a:extLst>
                <a:ext uri="{FF2B5EF4-FFF2-40B4-BE49-F238E27FC236}">
                  <a16:creationId xmlns:a16="http://schemas.microsoft.com/office/drawing/2014/main" id="{F4F52961-616B-5767-80B2-619C510DC40F}"/>
                </a:ext>
              </a:extLst>
            </p:cNvPr>
            <p:cNvSpPr txBox="1"/>
            <p:nvPr/>
          </p:nvSpPr>
          <p:spPr>
            <a:xfrm>
              <a:off x="-681725" y="-2837041"/>
              <a:ext cx="2664925" cy="25327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9800"/>
                </a:lnSpc>
                <a:spcBef>
                  <a:spcPct val="0"/>
                </a:spcBef>
              </a:pPr>
              <a:r>
                <a:rPr lang="ko-KR" altLang="en-US" sz="44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문진</a:t>
              </a:r>
              <a:endParaRPr lang="en-US" sz="4400" dirty="0">
                <a:solidFill>
                  <a:srgbClr val="18BBCB"/>
                </a:solidFill>
                <a:latin typeface="HY헤드라인M" panose="02030600000101010101" pitchFamily="18" charset="-127"/>
              </a:endParaRPr>
            </a:p>
          </p:txBody>
        </p:sp>
        <p:sp>
          <p:nvSpPr>
            <p:cNvPr id="62" name="TextBox 27">
              <a:extLst>
                <a:ext uri="{FF2B5EF4-FFF2-40B4-BE49-F238E27FC236}">
                  <a16:creationId xmlns:a16="http://schemas.microsoft.com/office/drawing/2014/main" id="{C900CCF2-469B-A320-B11A-94D336104ED4}"/>
                </a:ext>
              </a:extLst>
            </p:cNvPr>
            <p:cNvSpPr txBox="1"/>
            <p:nvPr/>
          </p:nvSpPr>
          <p:spPr>
            <a:xfrm>
              <a:off x="-681725" y="-324905"/>
              <a:ext cx="5329849" cy="1622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사용자가 문진표를 통해 문진 결과에 대한 데이터를 기록해 놓는 테이블이다</a:t>
              </a:r>
              <a:r>
                <a:rPr lang="en-US" altLang="ko-KR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en-US" sz="2000" u="none" dirty="0">
                <a:solidFill>
                  <a:srgbClr val="545454"/>
                </a:solidFill>
                <a:latin typeface="HY헤드라인M" panose="0203060000010101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A18EC0-D2B2-C39A-E721-C592D2AC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7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422546"/>
            <a:chOff x="0" y="0"/>
            <a:chExt cx="4816593" cy="901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01411"/>
            </a:xfrm>
            <a:custGeom>
              <a:avLst/>
              <a:gdLst/>
              <a:ahLst/>
              <a:cxnLst/>
              <a:rect l="l" t="t" r="r" b="b"/>
              <a:pathLst>
                <a:path w="4816592" h="901411">
                  <a:moveTo>
                    <a:pt x="0" y="0"/>
                  </a:moveTo>
                  <a:lnTo>
                    <a:pt x="4816592" y="0"/>
                  </a:lnTo>
                  <a:lnTo>
                    <a:pt x="4816592" y="901411"/>
                  </a:lnTo>
                  <a:lnTo>
                    <a:pt x="0" y="901411"/>
                  </a:lnTo>
                  <a:close/>
                </a:path>
              </a:pathLst>
            </a:custGeom>
            <a:solidFill>
              <a:srgbClr val="18BB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>
                <a:latin typeface="HY헤드라인M" panose="02030600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6539" y="7309057"/>
            <a:ext cx="16074922" cy="1254054"/>
            <a:chOff x="0" y="0"/>
            <a:chExt cx="4416947" cy="3445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16947" cy="344580"/>
            </a:xfrm>
            <a:custGeom>
              <a:avLst/>
              <a:gdLst/>
              <a:ahLst/>
              <a:cxnLst/>
              <a:rect l="l" t="t" r="r" b="b"/>
              <a:pathLst>
                <a:path w="4416947" h="344580">
                  <a:moveTo>
                    <a:pt x="0" y="0"/>
                  </a:moveTo>
                  <a:lnTo>
                    <a:pt x="4416947" y="0"/>
                  </a:lnTo>
                  <a:lnTo>
                    <a:pt x="4416947" y="344580"/>
                  </a:lnTo>
                  <a:lnTo>
                    <a:pt x="0" y="344580"/>
                  </a:lnTo>
                  <a:close/>
                </a:path>
              </a:pathLst>
            </a:custGeom>
            <a:solidFill>
              <a:srgbClr val="18BB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>
                <a:latin typeface="HY헤드라인M" panose="02030600000101010101" pitchFamily="18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89112" y="8772660"/>
            <a:ext cx="1609234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18BBCB"/>
                </a:solidFill>
                <a:latin typeface="HY헤드라인M" panose="02030600000101010101" pitchFamily="18" charset="-127"/>
              </a:rPr>
              <a:t>Application</a:t>
            </a:r>
            <a:endParaRPr lang="en-US" sz="8000" u="none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233DCF1-FA64-288F-E5D3-89B6AE7DF984}"/>
              </a:ext>
            </a:extLst>
          </p:cNvPr>
          <p:cNvSpPr/>
          <p:nvPr/>
        </p:nvSpPr>
        <p:spPr>
          <a:xfrm>
            <a:off x="1365337" y="1616023"/>
            <a:ext cx="15557326" cy="6699616"/>
          </a:xfrm>
          <a:custGeom>
            <a:avLst/>
            <a:gdLst/>
            <a:ahLst/>
            <a:cxnLst/>
            <a:rect l="l" t="t" r="r" b="b"/>
            <a:pathLst>
              <a:path w="15557326" h="6699616">
                <a:moveTo>
                  <a:pt x="0" y="0"/>
                </a:moveTo>
                <a:lnTo>
                  <a:pt x="15557326" y="0"/>
                </a:lnTo>
                <a:lnTo>
                  <a:pt x="15557326" y="6699617"/>
                </a:lnTo>
                <a:lnTo>
                  <a:pt x="0" y="6699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48" r="-4848" b="-4296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7E8C0C-4812-323A-A40A-A73BCA0B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9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9FB0DE3-37EE-615F-B4C5-480CA14F2FFF}"/>
              </a:ext>
            </a:extLst>
          </p:cNvPr>
          <p:cNvSpPr txBox="1"/>
          <p:nvPr/>
        </p:nvSpPr>
        <p:spPr>
          <a:xfrm>
            <a:off x="2948571" y="3243271"/>
            <a:ext cx="9692084" cy="567980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00"/>
              </a:lnSpc>
            </a:pP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Flutter</a:t>
            </a: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4809963-BFB8-04FC-DB2F-F4F9914266E4}"/>
              </a:ext>
            </a:extLst>
          </p:cNvPr>
          <p:cNvGraphicFramePr>
            <a:graphicFrameLocks noGrp="1"/>
          </p:cNvGraphicFramePr>
          <p:nvPr/>
        </p:nvGraphicFramePr>
        <p:xfrm>
          <a:off x="1020869" y="1790700"/>
          <a:ext cx="16275444" cy="1686642"/>
        </p:xfrm>
        <a:graphic>
          <a:graphicData uri="http://schemas.openxmlformats.org/drawingml/2006/table">
            <a:tbl>
              <a:tblPr/>
              <a:tblGrid>
                <a:gridCol w="5425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562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bluetooths</a:t>
                      </a:r>
                      <a:r>
                        <a:rPr lang="en-US" sz="2499" dirty="0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 folder</a:t>
                      </a:r>
                      <a:endParaRPr 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Dictionary_screen</a:t>
                      </a:r>
                      <a:endParaRPr 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ChatGPT folder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02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 err="1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아두이노</a:t>
                      </a: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관련 블루투스 연결</a:t>
                      </a:r>
                      <a:r>
                        <a:rPr lang="en-US" altLang="ko-KR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및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통신을 위한 클래스모음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질환백과의 카테고리와 질환 항목들을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표기하는 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 err="1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chatGPT</a:t>
                      </a: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연결 및 동적채팅 시스템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구현 클래스 모음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FBDC59E6-090D-CD18-F86B-818FA18B81FB}"/>
              </a:ext>
            </a:extLst>
          </p:cNvPr>
          <p:cNvGraphicFramePr>
            <a:graphicFrameLocks noGrp="1"/>
          </p:cNvGraphicFramePr>
          <p:nvPr/>
        </p:nvGraphicFramePr>
        <p:xfrm>
          <a:off x="1006277" y="3691142"/>
          <a:ext cx="16275444" cy="1686642"/>
        </p:xfrm>
        <a:graphic>
          <a:graphicData uri="http://schemas.openxmlformats.org/drawingml/2006/table">
            <a:tbl>
              <a:tblPr/>
              <a:tblGrid>
                <a:gridCol w="5425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562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find_password_screen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Health_info_list_screen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Health_info_screen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02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PW</a:t>
                      </a: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찾기 기능이 구현된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질환백과 열람 시 항목들을 </a:t>
                      </a:r>
                      <a:r>
                        <a:rPr lang="ko-KR" altLang="en-US" sz="2100" dirty="0" err="1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나타내주는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질환백과 항목의 정보를 표기해주는 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BA88DE47-2BB6-1570-3063-25AB520D11FD}"/>
              </a:ext>
            </a:extLst>
          </p:cNvPr>
          <p:cNvGraphicFramePr>
            <a:graphicFrameLocks noGrp="1"/>
          </p:cNvGraphicFramePr>
          <p:nvPr/>
        </p:nvGraphicFramePr>
        <p:xfrm>
          <a:off x="1006277" y="5591585"/>
          <a:ext cx="16275444" cy="1686642"/>
        </p:xfrm>
        <a:graphic>
          <a:graphicData uri="http://schemas.openxmlformats.org/drawingml/2006/table">
            <a:tbl>
              <a:tblPr/>
              <a:tblGrid>
                <a:gridCol w="5425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562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500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Login_screen</a:t>
                      </a:r>
                      <a:endParaRPr lang="en-US" altLang="ko-KR" sz="2500" dirty="0">
                        <a:solidFill>
                          <a:srgbClr val="18BBCB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http folder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My_info_screen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02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로그인 기능이 구현된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통신관련 클래스 모음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내 정보 기능이 구현된 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5F153B89-03B9-56DC-3241-389FFB8BC10B}"/>
              </a:ext>
            </a:extLst>
          </p:cNvPr>
          <p:cNvGraphicFramePr>
            <a:graphicFrameLocks noGrp="1"/>
          </p:cNvGraphicFramePr>
          <p:nvPr/>
        </p:nvGraphicFramePr>
        <p:xfrm>
          <a:off x="1050052" y="7581900"/>
          <a:ext cx="16275444" cy="1686642"/>
        </p:xfrm>
        <a:graphic>
          <a:graphicData uri="http://schemas.openxmlformats.org/drawingml/2006/table">
            <a:tbl>
              <a:tblPr/>
              <a:tblGrid>
                <a:gridCol w="5425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562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500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Health_check_screen</a:t>
                      </a:r>
                      <a:endParaRPr lang="en-US" sz="2500" dirty="0">
                        <a:solidFill>
                          <a:srgbClr val="18BBCB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500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Registration_screen</a:t>
                      </a:r>
                      <a:endParaRPr lang="en-US" sz="2500" dirty="0">
                        <a:solidFill>
                          <a:srgbClr val="18BBCB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ko-KR" altLang="en-US" sz="2500" dirty="0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나머지 클래스</a:t>
                      </a:r>
                      <a:endParaRPr lang="en-US" sz="2500" dirty="0">
                        <a:solidFill>
                          <a:srgbClr val="18BBCB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02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질병진단 기능이 구현된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회원가입 기능이 구현된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중복사용 데이터를 보관하는 용도</a:t>
                      </a:r>
                      <a:r>
                        <a:rPr lang="en-US" altLang="ko-KR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모델</a:t>
                      </a:r>
                      <a:r>
                        <a:rPr lang="en-US" altLang="ko-KR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963F71-4AD7-62E7-FC26-A6F076B49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9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9FB0DE3-37EE-615F-B4C5-480CA14F2FFF}"/>
              </a:ext>
            </a:extLst>
          </p:cNvPr>
          <p:cNvSpPr txBox="1"/>
          <p:nvPr/>
        </p:nvSpPr>
        <p:spPr>
          <a:xfrm>
            <a:off x="2948571" y="3243271"/>
            <a:ext cx="9692084" cy="567980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00"/>
              </a:lnSpc>
            </a:pP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  <a:r>
              <a:rPr 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4809963-BFB8-04FC-DB2F-F4F9914266E4}"/>
              </a:ext>
            </a:extLst>
          </p:cNvPr>
          <p:cNvGraphicFramePr>
            <a:graphicFrameLocks noGrp="1"/>
          </p:cNvGraphicFramePr>
          <p:nvPr/>
        </p:nvGraphicFramePr>
        <p:xfrm>
          <a:off x="996550" y="2016917"/>
          <a:ext cx="16275444" cy="1686642"/>
        </p:xfrm>
        <a:graphic>
          <a:graphicData uri="http://schemas.openxmlformats.org/drawingml/2006/table">
            <a:tbl>
              <a:tblPr/>
              <a:tblGrid>
                <a:gridCol w="5425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562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ConnectDB</a:t>
                      </a:r>
                      <a:endParaRPr 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durationInfo</a:t>
                      </a:r>
                      <a:endParaRPr 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findInfo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02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회원가입 클래스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자주 찾는 질환정보 구현을 위한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열람 빈도 수 적립 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ID/PW</a:t>
                      </a: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찾기 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FBDC59E6-090D-CD18-F86B-818FA18B81FB}"/>
              </a:ext>
            </a:extLst>
          </p:cNvPr>
          <p:cNvGraphicFramePr>
            <a:graphicFrameLocks noGrp="1"/>
          </p:cNvGraphicFramePr>
          <p:nvPr/>
        </p:nvGraphicFramePr>
        <p:xfrm>
          <a:off x="996550" y="4300179"/>
          <a:ext cx="16275444" cy="1686642"/>
        </p:xfrm>
        <a:graphic>
          <a:graphicData uri="http://schemas.openxmlformats.org/drawingml/2006/table">
            <a:tbl>
              <a:tblPr/>
              <a:tblGrid>
                <a:gridCol w="5425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562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healthInfo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loginDB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QueDB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02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항목별 상세정보 불러오기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로그인 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질병진단 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BA88DE47-2BB6-1570-3063-25AB520D11FD}"/>
              </a:ext>
            </a:extLst>
          </p:cNvPr>
          <p:cNvGraphicFramePr>
            <a:graphicFrameLocks noGrp="1"/>
          </p:cNvGraphicFramePr>
          <p:nvPr/>
        </p:nvGraphicFramePr>
        <p:xfrm>
          <a:off x="991248" y="6583441"/>
          <a:ext cx="16275444" cy="1686642"/>
        </p:xfrm>
        <a:graphic>
          <a:graphicData uri="http://schemas.openxmlformats.org/drawingml/2006/table">
            <a:tbl>
              <a:tblPr/>
              <a:tblGrid>
                <a:gridCol w="5425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562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500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rankingInfo</a:t>
                      </a:r>
                      <a:endParaRPr lang="en-US" altLang="ko-KR" sz="2500" dirty="0">
                        <a:solidFill>
                          <a:srgbClr val="18BBCB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Search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JSP</a:t>
                      </a:r>
                      <a:r>
                        <a:rPr lang="ko-KR" altLang="en-US" sz="2499" dirty="0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파일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02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자주 찾는 질환정보 불러오기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의심증상 불러오기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각 기능에 맞는 동일한 역할을 수행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234AA7-65FE-4DBA-DEB0-F4965C7B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화면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42AC43-AA28-1D41-F544-F5C1C1A489E6}"/>
              </a:ext>
            </a:extLst>
          </p:cNvPr>
          <p:cNvSpPr txBox="1"/>
          <p:nvPr/>
        </p:nvSpPr>
        <p:spPr>
          <a:xfrm>
            <a:off x="782569" y="9393270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비로그인 메인 화면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E6A298-CB82-8BE4-A82F-1ABC643D2349}"/>
              </a:ext>
            </a:extLst>
          </p:cNvPr>
          <p:cNvSpPr txBox="1"/>
          <p:nvPr/>
        </p:nvSpPr>
        <p:spPr>
          <a:xfrm>
            <a:off x="4596593" y="9438694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화면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C87181-03B5-BA6B-174A-8442DD56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25695-736E-31B2-E1CB-93F41E906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223" y="1648327"/>
            <a:ext cx="3390899" cy="75353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5F57BA-7727-D0B8-95E6-98FA609C2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1648327"/>
            <a:ext cx="3390899" cy="75353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C67723-3B4B-6E3E-04C2-E2E95FBB2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300" y="2641260"/>
            <a:ext cx="4229896" cy="25192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321C14-F49A-4FE0-29E6-1EBC2D9DB9D0}"/>
              </a:ext>
            </a:extLst>
          </p:cNvPr>
          <p:cNvSpPr txBox="1"/>
          <p:nvPr/>
        </p:nvSpPr>
        <p:spPr>
          <a:xfrm>
            <a:off x="8731167" y="5305854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OX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퀴즈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10C079-4098-7068-C21D-1CFEF0985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8574" y="2641260"/>
            <a:ext cx="5181600" cy="45542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D23540-3523-1B8A-4B1F-B4EAACB49A1D}"/>
              </a:ext>
            </a:extLst>
          </p:cNvPr>
          <p:cNvSpPr txBox="1"/>
          <p:nvPr/>
        </p:nvSpPr>
        <p:spPr>
          <a:xfrm>
            <a:off x="13889293" y="7340872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BBC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건강 칼럼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D434B75-8D22-CB2A-B0A3-A932CE698F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5341" y="5822279"/>
            <a:ext cx="4215391" cy="20813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9F4B23-3999-A67D-6971-72F090D5278B}"/>
              </a:ext>
            </a:extLst>
          </p:cNvPr>
          <p:cNvSpPr txBox="1"/>
          <p:nvPr/>
        </p:nvSpPr>
        <p:spPr>
          <a:xfrm>
            <a:off x="8719543" y="8050768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채팅방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24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26636" y="0"/>
            <a:ext cx="12714270" cy="10287000"/>
          </a:xfrm>
          <a:custGeom>
            <a:avLst/>
            <a:gdLst/>
            <a:ahLst/>
            <a:cxnLst/>
            <a:rect l="l" t="t" r="r" b="b"/>
            <a:pathLst>
              <a:path w="12714270" h="10287000">
                <a:moveTo>
                  <a:pt x="0" y="0"/>
                </a:moveTo>
                <a:lnTo>
                  <a:pt x="12714270" y="0"/>
                </a:lnTo>
                <a:lnTo>
                  <a:pt x="127142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4659807" y="659307"/>
            <a:ext cx="8968385" cy="896838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CFAF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029184" y="1028700"/>
            <a:ext cx="8229633" cy="8229600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1905000" y="7057669"/>
            <a:ext cx="5618425" cy="5172431"/>
          </a:xfrm>
          <a:custGeom>
            <a:avLst/>
            <a:gdLst/>
            <a:ahLst/>
            <a:cxnLst/>
            <a:rect l="l" t="t" r="r" b="b"/>
            <a:pathLst>
              <a:path w="8850759" h="8850759">
                <a:moveTo>
                  <a:pt x="0" y="0"/>
                </a:moveTo>
                <a:lnTo>
                  <a:pt x="8850759" y="0"/>
                </a:lnTo>
                <a:lnTo>
                  <a:pt x="8850759" y="8850760"/>
                </a:lnTo>
                <a:lnTo>
                  <a:pt x="0" y="885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053055" y="7064813"/>
            <a:ext cx="5320741" cy="1794291"/>
            <a:chOff x="0" y="9525"/>
            <a:chExt cx="7094321" cy="239238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"/>
              <a:ext cx="6071670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600"/>
                </a:lnSpc>
                <a:spcBef>
                  <a:spcPct val="0"/>
                </a:spcBef>
              </a:pPr>
              <a:r>
                <a:rPr lang="ko-KR" altLang="en-US" sz="80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개요</a:t>
              </a:r>
              <a:endParaRPr lang="en-US" sz="80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68974"/>
              <a:ext cx="7094321" cy="432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소개</a:t>
              </a:r>
              <a:r>
                <a:rPr lang="en-US" altLang="ko-KR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배경 및 분석</a:t>
              </a:r>
              <a:endPara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49864" y="1117742"/>
            <a:ext cx="2004054" cy="2004054"/>
            <a:chOff x="0" y="0"/>
            <a:chExt cx="2672072" cy="26720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72072" cy="2672072"/>
            </a:xfrm>
            <a:custGeom>
              <a:avLst/>
              <a:gdLst/>
              <a:ahLst/>
              <a:cxnLst/>
              <a:rect l="l" t="t" r="r" b="b"/>
              <a:pathLst>
                <a:path w="2672072" h="2672072">
                  <a:moveTo>
                    <a:pt x="0" y="0"/>
                  </a:moveTo>
                  <a:lnTo>
                    <a:pt x="2672072" y="0"/>
                  </a:lnTo>
                  <a:lnTo>
                    <a:pt x="2672072" y="2672072"/>
                  </a:lnTo>
                  <a:lnTo>
                    <a:pt x="0" y="2672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37587" y="729831"/>
              <a:ext cx="1444497" cy="1265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7000" u="none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01</a:t>
              </a:r>
            </a:p>
          </p:txBody>
        </p: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2D43A10D-1319-3632-4475-2136B1B32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화면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E2098D-1F38-50AE-949A-DA3DDA7939B1}"/>
              </a:ext>
            </a:extLst>
          </p:cNvPr>
          <p:cNvSpPr txBox="1"/>
          <p:nvPr/>
        </p:nvSpPr>
        <p:spPr>
          <a:xfrm>
            <a:off x="1708114" y="9105900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문진결과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화면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A9DA42-46E9-569F-CC73-0F6E5128F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0C10FF-A844-B540-AABF-50022DE5C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746" y="1539163"/>
            <a:ext cx="3390899" cy="75353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1BB3C9-E6AD-F0DE-3EBB-AF5CC5FE0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1539163"/>
            <a:ext cx="4877481" cy="5027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1FC9BB-71A7-6936-9A12-4A8C9EE2B4BE}"/>
              </a:ext>
            </a:extLst>
          </p:cNvPr>
          <p:cNvSpPr txBox="1"/>
          <p:nvPr/>
        </p:nvSpPr>
        <p:spPr>
          <a:xfrm>
            <a:off x="6589790" y="6594263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자가진단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UI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AF71CA-A501-4C75-2693-18005C6E7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797" y="1539564"/>
            <a:ext cx="5486403" cy="50271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1F9673B-4F07-BC61-33BB-496FB430415B}"/>
              </a:ext>
            </a:extLst>
          </p:cNvPr>
          <p:cNvSpPr txBox="1"/>
          <p:nvPr/>
        </p:nvSpPr>
        <p:spPr>
          <a:xfrm>
            <a:off x="12344400" y="6591300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OX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퀴즈 현황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UI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E3645B1-25EF-2911-146E-1B7F7ECFA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2050" y="6963015"/>
            <a:ext cx="4877481" cy="21114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129D56B-00C7-37F3-3511-D86C5874190B}"/>
              </a:ext>
            </a:extLst>
          </p:cNvPr>
          <p:cNvSpPr txBox="1"/>
          <p:nvPr/>
        </p:nvSpPr>
        <p:spPr>
          <a:xfrm>
            <a:off x="6470709" y="9134620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일일 문진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5EED74C-8A6E-A293-8F6F-3BEE496013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1797" y="6943423"/>
            <a:ext cx="4286848" cy="216247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0DB8B34-784A-76B0-F664-2341AB212D69}"/>
              </a:ext>
            </a:extLst>
          </p:cNvPr>
          <p:cNvSpPr txBox="1"/>
          <p:nvPr/>
        </p:nvSpPr>
        <p:spPr>
          <a:xfrm>
            <a:off x="11365140" y="9134620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일일 문진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9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42AC43-AA28-1D41-F544-F5C1C1A489E6}"/>
              </a:ext>
            </a:extLst>
          </p:cNvPr>
          <p:cNvSpPr txBox="1"/>
          <p:nvPr/>
        </p:nvSpPr>
        <p:spPr>
          <a:xfrm>
            <a:off x="3408471" y="9258300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4FAF63-4371-7A31-CD94-68A5EDA7776E}"/>
              </a:ext>
            </a:extLst>
          </p:cNvPr>
          <p:cNvSpPr txBox="1"/>
          <p:nvPr/>
        </p:nvSpPr>
        <p:spPr>
          <a:xfrm>
            <a:off x="7832590" y="9271383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가입 정보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17DAC2-AE5C-F48B-0505-D21CFD1F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C75128E-FBC0-888A-7172-17EB736E6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281" y="1662721"/>
            <a:ext cx="3390899" cy="753533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E74E6FA-F124-005F-8681-9A0188F75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0" y="1662721"/>
            <a:ext cx="3390899" cy="753533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7ACE903-10F7-19DD-523E-4AB00C3B6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5089" y="1662721"/>
            <a:ext cx="3397002" cy="754889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299205-5C22-8D3D-3F61-D1BF97CA0B72}"/>
              </a:ext>
            </a:extLst>
          </p:cNvPr>
          <p:cNvSpPr txBox="1"/>
          <p:nvPr/>
        </p:nvSpPr>
        <p:spPr>
          <a:xfrm>
            <a:off x="12118839" y="9258300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가입 가능</a:t>
            </a:r>
          </a:p>
        </p:txBody>
      </p:sp>
    </p:spTree>
    <p:extLst>
      <p:ext uri="{BB962C8B-B14F-4D97-AF65-F5344CB8AC3E}">
        <p14:creationId xmlns:p14="http://schemas.microsoft.com/office/powerpoint/2010/main" val="10980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42AC43-AA28-1D41-F544-F5C1C1A489E6}"/>
              </a:ext>
            </a:extLst>
          </p:cNvPr>
          <p:cNvSpPr txBox="1"/>
          <p:nvPr/>
        </p:nvSpPr>
        <p:spPr>
          <a:xfrm>
            <a:off x="5109500" y="8706534"/>
            <a:ext cx="274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회원가입시 기본 지급되는 정보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17DAC2-AE5C-F48B-0505-D21CFD1F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95" y="9693275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299205-5C22-8D3D-3F61-D1BF97CA0B72}"/>
              </a:ext>
            </a:extLst>
          </p:cNvPr>
          <p:cNvSpPr txBox="1"/>
          <p:nvPr/>
        </p:nvSpPr>
        <p:spPr>
          <a:xfrm>
            <a:off x="12226107" y="8060203"/>
            <a:ext cx="2740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Firebase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유저생성 함수를 이용하여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email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4D4289-1C7A-5F4A-28B8-57CC7CAF1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395" y="2247900"/>
            <a:ext cx="3147207" cy="62484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06A1D5-4940-3181-2487-CC139EBB2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624" y="3302278"/>
            <a:ext cx="3886742" cy="4191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42A03F-E57B-262A-D309-92C2D6A09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3265" y="4182415"/>
            <a:ext cx="4105847" cy="3597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A93564-7FDC-156F-7DF2-1EF09724E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3266" y="3392381"/>
            <a:ext cx="4105848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1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(Firebase)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4FAF63-4371-7A31-CD94-68A5EDA7776E}"/>
              </a:ext>
            </a:extLst>
          </p:cNvPr>
          <p:cNvSpPr txBox="1"/>
          <p:nvPr/>
        </p:nvSpPr>
        <p:spPr>
          <a:xfrm>
            <a:off x="8002518" y="8603840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유저 일일 정보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17DAC2-AE5C-F48B-0505-D21CFD1F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299205-5C22-8D3D-3F61-D1BF97CA0B72}"/>
              </a:ext>
            </a:extLst>
          </p:cNvPr>
          <p:cNvSpPr txBox="1"/>
          <p:nvPr/>
        </p:nvSpPr>
        <p:spPr>
          <a:xfrm>
            <a:off x="12118839" y="9258300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가입 가능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F46D11-B699-A7BA-F87B-7CAE2917C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540" y="1769466"/>
            <a:ext cx="10536120" cy="3562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5DAD79-0220-96C1-9DB9-50994D534D3A}"/>
              </a:ext>
            </a:extLst>
          </p:cNvPr>
          <p:cNvSpPr txBox="1"/>
          <p:nvPr/>
        </p:nvSpPr>
        <p:spPr>
          <a:xfrm>
            <a:off x="8002519" y="5295900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유저 확인 및 관리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8FDB15-857D-47C0-C437-E43FCF1AA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541" y="5887400"/>
            <a:ext cx="10536120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(Firebase)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4FAF63-4371-7A31-CD94-68A5EDA7776E}"/>
              </a:ext>
            </a:extLst>
          </p:cNvPr>
          <p:cNvSpPr txBox="1"/>
          <p:nvPr/>
        </p:nvSpPr>
        <p:spPr>
          <a:xfrm>
            <a:off x="8020600" y="9134620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유저 정보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17DAC2-AE5C-F48B-0505-D21CFD1F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DAD79-0220-96C1-9DB9-50994D534D3A}"/>
              </a:ext>
            </a:extLst>
          </p:cNvPr>
          <p:cNvSpPr txBox="1"/>
          <p:nvPr/>
        </p:nvSpPr>
        <p:spPr>
          <a:xfrm>
            <a:off x="8002519" y="5295900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마일리지 정보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C007D2-C1F3-3918-B75E-BBC16B37A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541" y="1693543"/>
            <a:ext cx="10879068" cy="35916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E8AF53-6508-243C-7D64-8B960DA43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064" y="5794442"/>
            <a:ext cx="10750545" cy="32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6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42AC43-AA28-1D41-F544-F5C1C1A489E6}"/>
              </a:ext>
            </a:extLst>
          </p:cNvPr>
          <p:cNvSpPr txBox="1"/>
          <p:nvPr/>
        </p:nvSpPr>
        <p:spPr>
          <a:xfrm>
            <a:off x="2029200" y="9258300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4FAF63-4371-7A31-CD94-68A5EDA7776E}"/>
              </a:ext>
            </a:extLst>
          </p:cNvPr>
          <p:cNvSpPr txBox="1"/>
          <p:nvPr/>
        </p:nvSpPr>
        <p:spPr>
          <a:xfrm>
            <a:off x="5549365" y="9257822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17DAC2-AE5C-F48B-0505-D21CFD1F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C75128E-FBC0-888A-7172-17EB736E6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010" y="1662721"/>
            <a:ext cx="3390899" cy="75353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F72A7B-9B34-6B44-0D47-F7DB77AC7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864" y="1649160"/>
            <a:ext cx="3390899" cy="75353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2DA456-2CE0-1AD8-B03F-CBBD99A33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999" y="3475342"/>
            <a:ext cx="5943601" cy="40962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69C0F7-FAC7-E13A-C605-B34440DC93DD}"/>
              </a:ext>
            </a:extLst>
          </p:cNvPr>
          <p:cNvSpPr txBox="1"/>
          <p:nvPr/>
        </p:nvSpPr>
        <p:spPr>
          <a:xfrm>
            <a:off x="10745718" y="7641236"/>
            <a:ext cx="274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Firebase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라이브러리로 이메일 로그인 실행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13570AC-F0A1-2AD3-26B1-AC25A8837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5291" y="2705100"/>
            <a:ext cx="4736054" cy="8083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D3CFB6-0F2C-9CD1-7183-B04F7D4D4350}"/>
              </a:ext>
            </a:extLst>
          </p:cNvPr>
          <p:cNvSpPr txBox="1"/>
          <p:nvPr/>
        </p:nvSpPr>
        <p:spPr>
          <a:xfrm>
            <a:off x="15112139" y="6599542"/>
            <a:ext cx="274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로그인이 성공하면 메인 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134656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재설정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42AC43-AA28-1D41-F544-F5C1C1A489E6}"/>
              </a:ext>
            </a:extLst>
          </p:cNvPr>
          <p:cNvSpPr txBox="1"/>
          <p:nvPr/>
        </p:nvSpPr>
        <p:spPr>
          <a:xfrm>
            <a:off x="2029200" y="9258300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비밀 번호 재설정 터치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4FAF63-4371-7A31-CD94-68A5EDA7776E}"/>
              </a:ext>
            </a:extLst>
          </p:cNvPr>
          <p:cNvSpPr txBox="1"/>
          <p:nvPr/>
        </p:nvSpPr>
        <p:spPr>
          <a:xfrm>
            <a:off x="5410200" y="9269968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변경할 이메일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17DAC2-AE5C-F48B-0505-D21CFD1F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8F89F7-4FCB-D5BD-CBC7-C44C32EF5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821" y="3841828"/>
            <a:ext cx="5606512" cy="42276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5D5750-0BA3-80A5-215A-22E6264C5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864" y="1649806"/>
            <a:ext cx="3390609" cy="75346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22D1D1-7852-5A8A-4695-89631B4DD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136" y="1649160"/>
            <a:ext cx="3390899" cy="75353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15CA63-59A8-3DC9-3587-5499B02E67EC}"/>
              </a:ext>
            </a:extLst>
          </p:cNvPr>
          <p:cNvSpPr txBox="1"/>
          <p:nvPr/>
        </p:nvSpPr>
        <p:spPr>
          <a:xfrm>
            <a:off x="11201400" y="8258075"/>
            <a:ext cx="274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 가입한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email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비밀번호 변경 메일 전송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5E38D58-F0BB-2071-5C7F-6C289B4A2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0" y="2007700"/>
            <a:ext cx="6175755" cy="10053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719F89B-6D26-C541-8167-32971BE7D1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1200" y="3116399"/>
            <a:ext cx="6175754" cy="4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4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 dirty="0">
                <a:solidFill>
                  <a:srgbClr val="18BBCB"/>
                </a:solidFill>
                <a:latin typeface="HY헤드라인M" panose="02030600000101010101" pitchFamily="18" charset="-127"/>
              </a:rPr>
              <a:t>ChatGPT Q&amp;A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4FAF63-4371-7A31-CD94-68A5EDA7776E}"/>
              </a:ext>
            </a:extLst>
          </p:cNvPr>
          <p:cNvSpPr txBox="1"/>
          <p:nvPr/>
        </p:nvSpPr>
        <p:spPr>
          <a:xfrm>
            <a:off x="1219200" y="8971731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질문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F28DDF-96C0-8FFE-D1CE-9C4A961F59D9}"/>
              </a:ext>
            </a:extLst>
          </p:cNvPr>
          <p:cNvSpPr txBox="1"/>
          <p:nvPr/>
        </p:nvSpPr>
        <p:spPr>
          <a:xfrm>
            <a:off x="4825782" y="8999738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질문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3DB5C8-70B2-B3CE-691D-986F5691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D697DC-D0DF-E71E-2F2E-CB913E122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964573"/>
            <a:ext cx="3052544" cy="67834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9E4F61-2BEB-99A6-1FA7-DAFA661F8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789" y="1928104"/>
            <a:ext cx="3068955" cy="68199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5ECADFC-7594-D9C8-4C80-D64D0B238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1000" y="1975551"/>
            <a:ext cx="5249008" cy="59158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2358D1-FA69-5624-86DC-8872BE4B518D}"/>
              </a:ext>
            </a:extLst>
          </p:cNvPr>
          <p:cNvSpPr txBox="1"/>
          <p:nvPr/>
        </p:nvSpPr>
        <p:spPr>
          <a:xfrm>
            <a:off x="9825423" y="8061481"/>
            <a:ext cx="305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Openai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chatGPT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API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75669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29299" y="781958"/>
            <a:ext cx="16890361" cy="73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 dirty="0">
                <a:solidFill>
                  <a:srgbClr val="18BBCB"/>
                </a:solidFill>
                <a:latin typeface="HY헤드라인M" panose="02030600000101010101" pitchFamily="18" charset="-127"/>
              </a:rPr>
              <a:t>OX</a:t>
            </a: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</a:rPr>
              <a:t>퀴즈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4FAF63-4371-7A31-CD94-68A5EDA7776E}"/>
              </a:ext>
            </a:extLst>
          </p:cNvPr>
          <p:cNvSpPr txBox="1"/>
          <p:nvPr/>
        </p:nvSpPr>
        <p:spPr>
          <a:xfrm>
            <a:off x="2198671" y="8890823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상단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OX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퀴즈 제공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F28DDF-96C0-8FFE-D1CE-9C4A961F59D9}"/>
              </a:ext>
            </a:extLst>
          </p:cNvPr>
          <p:cNvSpPr txBox="1"/>
          <p:nvPr/>
        </p:nvSpPr>
        <p:spPr>
          <a:xfrm>
            <a:off x="5889240" y="8840864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3DB5C8-70B2-B3CE-691D-986F5691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078D1D-2EAC-9364-F060-059A31E39F4B}"/>
              </a:ext>
            </a:extLst>
          </p:cNvPr>
          <p:cNvSpPr txBox="1"/>
          <p:nvPr/>
        </p:nvSpPr>
        <p:spPr>
          <a:xfrm>
            <a:off x="13270378" y="8815292"/>
            <a:ext cx="274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하루 최대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500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마일리지 까지 제공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917E6D-E90B-16E0-AF7E-A02D62B74390}"/>
              </a:ext>
            </a:extLst>
          </p:cNvPr>
          <p:cNvSpPr txBox="1"/>
          <p:nvPr/>
        </p:nvSpPr>
        <p:spPr>
          <a:xfrm>
            <a:off x="9579809" y="8840864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정답 마일리지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100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2C7E019-73DB-B3D4-CF5A-0D7E41276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275" y="2031862"/>
            <a:ext cx="3068955" cy="6819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DFC8B1B-31E2-2928-9830-CD6C2E60B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524" y="2031862"/>
            <a:ext cx="3052544" cy="67834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48F1C98-01BC-0BF6-2374-F1A21EE33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0362" y="2038884"/>
            <a:ext cx="3052544" cy="67834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2E748C3-6215-AF5E-A5FB-51561CFBB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30200" y="2031861"/>
            <a:ext cx="3052544" cy="67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2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29299" y="781958"/>
            <a:ext cx="16890361" cy="73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 dirty="0">
                <a:solidFill>
                  <a:srgbClr val="18BBCB"/>
                </a:solidFill>
                <a:latin typeface="HY헤드라인M" panose="02030600000101010101" pitchFamily="18" charset="-127"/>
              </a:rPr>
              <a:t>OX</a:t>
            </a: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</a:rPr>
              <a:t>퀴즈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4FAF63-4371-7A31-CD94-68A5EDA7776E}"/>
              </a:ext>
            </a:extLst>
          </p:cNvPr>
          <p:cNvSpPr txBox="1"/>
          <p:nvPr/>
        </p:nvSpPr>
        <p:spPr>
          <a:xfrm>
            <a:off x="2198671" y="8890823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또는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클릭 시 이벤트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F28DDF-96C0-8FFE-D1CE-9C4A961F59D9}"/>
              </a:ext>
            </a:extLst>
          </p:cNvPr>
          <p:cNvSpPr txBox="1"/>
          <p:nvPr/>
        </p:nvSpPr>
        <p:spPr>
          <a:xfrm>
            <a:off x="7545319" y="8854015"/>
            <a:ext cx="304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오답에 대한 답 제공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3DB5C8-70B2-B3CE-691D-986F5691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078D1D-2EAC-9364-F060-059A31E39F4B}"/>
              </a:ext>
            </a:extLst>
          </p:cNvPr>
          <p:cNvSpPr txBox="1"/>
          <p:nvPr/>
        </p:nvSpPr>
        <p:spPr>
          <a:xfrm>
            <a:off x="13270378" y="8815292"/>
            <a:ext cx="318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수행 시 텍스트로 표시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047EDE-7D77-6360-51A6-6274781CA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667" y="1542117"/>
            <a:ext cx="4312998" cy="72864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6D523B-16AC-4D30-DAFA-F5C721B8C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1555355"/>
            <a:ext cx="5361235" cy="72731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F149BF-4C7A-DE37-9F5B-266020D62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2932" y="3890180"/>
            <a:ext cx="5115639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6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3500619" cy="5831107"/>
            <a:chOff x="0" y="0"/>
            <a:chExt cx="3555719" cy="15357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55719" cy="1535765"/>
            </a:xfrm>
            <a:custGeom>
              <a:avLst/>
              <a:gdLst/>
              <a:ahLst/>
              <a:cxnLst/>
              <a:rect l="l" t="t" r="r" b="b"/>
              <a:pathLst>
                <a:path w="3555719" h="1535765">
                  <a:moveTo>
                    <a:pt x="0" y="0"/>
                  </a:moveTo>
                  <a:lnTo>
                    <a:pt x="3555719" y="0"/>
                  </a:lnTo>
                  <a:lnTo>
                    <a:pt x="3555719" y="1535765"/>
                  </a:lnTo>
                  <a:lnTo>
                    <a:pt x="0" y="1535765"/>
                  </a:lnTo>
                  <a:close/>
                </a:path>
              </a:pathLst>
            </a:custGeom>
            <a:solidFill>
              <a:srgbClr val="DCFAF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34475" y="6884678"/>
            <a:ext cx="8732289" cy="3086100"/>
            <a:chOff x="0" y="0"/>
            <a:chExt cx="229986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9862" cy="812800"/>
            </a:xfrm>
            <a:custGeom>
              <a:avLst/>
              <a:gdLst/>
              <a:ahLst/>
              <a:cxnLst/>
              <a:rect l="l" t="t" r="r" b="b"/>
              <a:pathLst>
                <a:path w="2299862" h="812800">
                  <a:moveTo>
                    <a:pt x="0" y="0"/>
                  </a:moveTo>
                  <a:lnTo>
                    <a:pt x="2299862" y="0"/>
                  </a:lnTo>
                  <a:lnTo>
                    <a:pt x="229986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8BB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943975" y="506722"/>
            <a:ext cx="8732289" cy="9273557"/>
            <a:chOff x="0" y="0"/>
            <a:chExt cx="11643052" cy="12364742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8631" r="18631"/>
            <a:stretch>
              <a:fillRect/>
            </a:stretch>
          </p:blipFill>
          <p:spPr>
            <a:xfrm>
              <a:off x="0" y="0"/>
              <a:ext cx="11643052" cy="12364742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2224964" y="4943475"/>
            <a:ext cx="7808771" cy="2790825"/>
            <a:chOff x="0" y="0"/>
            <a:chExt cx="10411694" cy="438150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8958682" cy="2324100"/>
              <a:chOff x="0" y="0"/>
              <a:chExt cx="1769616" cy="45908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769616" cy="459081"/>
              </a:xfrm>
              <a:custGeom>
                <a:avLst/>
                <a:gdLst/>
                <a:ahLst/>
                <a:cxnLst/>
                <a:rect l="l" t="t" r="r" b="b"/>
                <a:pathLst>
                  <a:path w="1769616" h="459081">
                    <a:moveTo>
                      <a:pt x="0" y="0"/>
                    </a:moveTo>
                    <a:lnTo>
                      <a:pt x="1769616" y="0"/>
                    </a:lnTo>
                    <a:lnTo>
                      <a:pt x="1769616" y="459081"/>
                    </a:lnTo>
                    <a:lnTo>
                      <a:pt x="0" y="45908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254000" y="266700"/>
              <a:ext cx="10157694" cy="4114800"/>
              <a:chOff x="0" y="0"/>
              <a:chExt cx="2006458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00645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06458" h="812800">
                    <a:moveTo>
                      <a:pt x="0" y="0"/>
                    </a:moveTo>
                    <a:lnTo>
                      <a:pt x="2006458" y="0"/>
                    </a:lnTo>
                    <a:lnTo>
                      <a:pt x="2006458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8BBCB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729979" y="940308"/>
              <a:ext cx="9205737" cy="2335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51"/>
                </a:lnSpc>
              </a:pP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동의보감 서비스를 통해 자신의 몸 상태에 대해 심각한 질병을 가지고 </a:t>
              </a:r>
              <a:r>
                <a:rPr lang="ko-KR" altLang="en-US" sz="2100" u="none" dirty="0" err="1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있을거라고</a:t>
              </a: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생각하는 현대인들에게 가정에서 쉽고 빠르게 자신의 상태를 측정하고 이를 스마트폰 앱을 통하여 확인할 수 있도록 하여 건강 염려증을 </a:t>
              </a:r>
              <a:r>
                <a:rPr lang="ko-KR" altLang="en-US" sz="2100" u="none" dirty="0" err="1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예방하는것을</a:t>
              </a: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목표로 한다</a:t>
              </a:r>
              <a:r>
                <a:rPr lang="en-US" altLang="ko-KR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en-US" sz="2100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1038225"/>
            <a:ext cx="768278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ko-KR" altLang="en-US" sz="80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목적</a:t>
            </a:r>
            <a:endParaRPr lang="en-US" sz="8000" u="none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67830" y="8847159"/>
            <a:ext cx="5492628" cy="38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28"/>
              </a:lnSpc>
            </a:pPr>
            <a:r>
              <a:rPr 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YEAR: 202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en-US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66C82544-1E3A-5400-52B7-55DCB798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7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29299" y="781958"/>
            <a:ext cx="16890361" cy="73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 dirty="0">
                <a:solidFill>
                  <a:srgbClr val="18BBCB"/>
                </a:solidFill>
                <a:latin typeface="HY헤드라인M" panose="02030600000101010101" pitchFamily="18" charset="-127"/>
              </a:rPr>
              <a:t>OX</a:t>
            </a: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</a:rPr>
              <a:t>퀴즈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</a:rPr>
              <a:t>(Firebase)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3DB5C8-70B2-B3CE-691D-986F5691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917E6D-E90B-16E0-AF7E-A02D62B74390}"/>
              </a:ext>
            </a:extLst>
          </p:cNvPr>
          <p:cNvSpPr txBox="1"/>
          <p:nvPr/>
        </p:nvSpPr>
        <p:spPr>
          <a:xfrm>
            <a:off x="7773919" y="6356762"/>
            <a:ext cx="274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Firebase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firestore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OX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퀴즈 데이터 제공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C6CA13-F4AC-CD3A-B05B-8DA9D728A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635" y="1598136"/>
            <a:ext cx="8847529" cy="46732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04FFFB-37D8-63AA-C6BD-BE67373F2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109" y="7003093"/>
            <a:ext cx="9720981" cy="1590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AE4843-655E-4F43-35F3-F850C0F52B58}"/>
              </a:ext>
            </a:extLst>
          </p:cNvPr>
          <p:cNvSpPr txBox="1"/>
          <p:nvPr/>
        </p:nvSpPr>
        <p:spPr>
          <a:xfrm>
            <a:off x="7773918" y="8593990"/>
            <a:ext cx="274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하루에 최대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가능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정답일때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81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3DB5C8-70B2-B3CE-691D-986F5691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E4843-655E-4F43-35F3-F850C0F52B58}"/>
              </a:ext>
            </a:extLst>
          </p:cNvPr>
          <p:cNvSpPr txBox="1"/>
          <p:nvPr/>
        </p:nvSpPr>
        <p:spPr>
          <a:xfrm>
            <a:off x="2781905" y="8488553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계정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test1111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87E6F9-EEB4-56D2-333D-AAC9D0F7C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921" y="1512735"/>
            <a:ext cx="3118594" cy="6930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24BDCC-FF0F-0591-0E2B-023BA0846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1475281"/>
            <a:ext cx="3122372" cy="6938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C01623-27C8-DE62-AF67-80D5A63DA6E3}"/>
              </a:ext>
            </a:extLst>
          </p:cNvPr>
          <p:cNvSpPr txBox="1"/>
          <p:nvPr/>
        </p:nvSpPr>
        <p:spPr>
          <a:xfrm>
            <a:off x="6456137" y="8488553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계정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jong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7AAB1C-DB4A-CD95-40F1-4B3B6A258963}"/>
              </a:ext>
            </a:extLst>
          </p:cNvPr>
          <p:cNvSpPr txBox="1"/>
          <p:nvPr/>
        </p:nvSpPr>
        <p:spPr>
          <a:xfrm>
            <a:off x="12420600" y="8488553"/>
            <a:ext cx="274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Firebase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메시지 내용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받아옴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85469C-39D3-9632-A67F-599E53761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0223" y="1514672"/>
            <a:ext cx="7512845" cy="6928272"/>
          </a:xfrm>
          <a:prstGeom prst="rect">
            <a:avLst/>
          </a:prstGeom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C0AD7198-7F42-8C59-E49F-6B6AC214058A}"/>
              </a:ext>
            </a:extLst>
          </p:cNvPr>
          <p:cNvSpPr txBox="1"/>
          <p:nvPr/>
        </p:nvSpPr>
        <p:spPr>
          <a:xfrm>
            <a:off x="729299" y="781958"/>
            <a:ext cx="16890361" cy="1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채팅방</a:t>
            </a:r>
            <a:endParaRPr lang="en-US" altLang="ko-KR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  <a:p>
            <a:pPr algn="ctr">
              <a:lnSpc>
                <a:spcPts val="6200"/>
              </a:lnSpc>
            </a:pPr>
            <a:endParaRPr lang="en-US" altLang="ko-KR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28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29299" y="781958"/>
            <a:ext cx="16890361" cy="73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채팅방</a:t>
            </a:r>
            <a:endParaRPr lang="en-US" altLang="ko-KR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3DB5C8-70B2-B3CE-691D-986F5691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E4843-655E-4F43-35F3-F850C0F52B58}"/>
              </a:ext>
            </a:extLst>
          </p:cNvPr>
          <p:cNvSpPr txBox="1"/>
          <p:nvPr/>
        </p:nvSpPr>
        <p:spPr>
          <a:xfrm>
            <a:off x="2781905" y="8488553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계정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test1111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87E6F9-EEB4-56D2-333D-AAC9D0F7C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921" y="1512735"/>
            <a:ext cx="3118594" cy="6930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24BDCC-FF0F-0591-0E2B-023BA0846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1475281"/>
            <a:ext cx="3122372" cy="6938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C01623-27C8-DE62-AF67-80D5A63DA6E3}"/>
              </a:ext>
            </a:extLst>
          </p:cNvPr>
          <p:cNvSpPr txBox="1"/>
          <p:nvPr/>
        </p:nvSpPr>
        <p:spPr>
          <a:xfrm>
            <a:off x="6456137" y="8488553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계정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jong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F6D7D3-FE5E-6388-9130-0B6E6B9955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369" y="1543731"/>
            <a:ext cx="5481223" cy="6901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7AAB1C-DB4A-CD95-40F1-4B3B6A258963}"/>
              </a:ext>
            </a:extLst>
          </p:cNvPr>
          <p:cNvSpPr txBox="1"/>
          <p:nvPr/>
        </p:nvSpPr>
        <p:spPr>
          <a:xfrm>
            <a:off x="11500899" y="8488553"/>
            <a:ext cx="274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Message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버블을 통해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좌 우측에 표시</a:t>
            </a:r>
          </a:p>
        </p:txBody>
      </p:sp>
    </p:spTree>
    <p:extLst>
      <p:ext uri="{BB962C8B-B14F-4D97-AF65-F5344CB8AC3E}">
        <p14:creationId xmlns:p14="http://schemas.microsoft.com/office/powerpoint/2010/main" val="39121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채팅방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</a:rPr>
              <a:t>(Firebase)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3DB5C8-70B2-B3CE-691D-986F5691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7AAB1C-DB4A-CD95-40F1-4B3B6A258963}"/>
              </a:ext>
            </a:extLst>
          </p:cNvPr>
          <p:cNvSpPr txBox="1"/>
          <p:nvPr/>
        </p:nvSpPr>
        <p:spPr>
          <a:xfrm>
            <a:off x="6813038" y="6751756"/>
            <a:ext cx="4722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Firebase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firestore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타임스탬프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메시지 전송시간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닉네임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보낸사용자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email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8D8C7B-D31D-6576-5077-45FD83811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984" y="3609800"/>
            <a:ext cx="14013231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1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29299" y="781958"/>
            <a:ext cx="16890361" cy="73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 err="1">
                <a:solidFill>
                  <a:srgbClr val="18BBCB"/>
                </a:solidFill>
                <a:latin typeface="HY헤드라인M" panose="02030600000101010101" pitchFamily="18" charset="-127"/>
              </a:rPr>
              <a:t>채팅방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3DB5C8-70B2-B3CE-691D-986F5691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E4843-655E-4F43-35F3-F850C0F52B58}"/>
              </a:ext>
            </a:extLst>
          </p:cNvPr>
          <p:cNvSpPr txBox="1"/>
          <p:nvPr/>
        </p:nvSpPr>
        <p:spPr>
          <a:xfrm>
            <a:off x="2781905" y="8488553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계정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test1111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87E6F9-EEB4-56D2-333D-AAC9D0F7C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921" y="1512735"/>
            <a:ext cx="3118594" cy="6930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24BDCC-FF0F-0591-0E2B-023BA0846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1475281"/>
            <a:ext cx="3122372" cy="6938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C01623-27C8-DE62-AF67-80D5A63DA6E3}"/>
              </a:ext>
            </a:extLst>
          </p:cNvPr>
          <p:cNvSpPr txBox="1"/>
          <p:nvPr/>
        </p:nvSpPr>
        <p:spPr>
          <a:xfrm>
            <a:off x="6456137" y="8488553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계정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jong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F6D7D3-FE5E-6388-9130-0B6E6B9955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369" y="1543731"/>
            <a:ext cx="5481223" cy="6901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7AAB1C-DB4A-CD95-40F1-4B3B6A258963}"/>
              </a:ext>
            </a:extLst>
          </p:cNvPr>
          <p:cNvSpPr txBox="1"/>
          <p:nvPr/>
        </p:nvSpPr>
        <p:spPr>
          <a:xfrm>
            <a:off x="11500899" y="8488553"/>
            <a:ext cx="274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Message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버블을 통해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좌 우측에 표시</a:t>
            </a:r>
          </a:p>
        </p:txBody>
      </p:sp>
    </p:spTree>
    <p:extLst>
      <p:ext uri="{BB962C8B-B14F-4D97-AF65-F5344CB8AC3E}">
        <p14:creationId xmlns:p14="http://schemas.microsoft.com/office/powerpoint/2010/main" val="320045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일일 건강 체크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C48F7-4EC3-C6AB-BB8D-3D1EF0B3D8F2}"/>
              </a:ext>
            </a:extLst>
          </p:cNvPr>
          <p:cNvSpPr txBox="1"/>
          <p:nvPr/>
        </p:nvSpPr>
        <p:spPr>
          <a:xfrm>
            <a:off x="2133600" y="8264467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off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34E87-D826-36C8-8C39-6FB154A9FA16}"/>
              </a:ext>
            </a:extLst>
          </p:cNvPr>
          <p:cNvSpPr txBox="1"/>
          <p:nvPr/>
        </p:nvSpPr>
        <p:spPr>
          <a:xfrm>
            <a:off x="5390641" y="8264467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 요청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96112C-8C84-5846-BDB5-3B6585F1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771A124-F19F-4E3C-8A6F-57D5273A1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2086938"/>
            <a:ext cx="2740441" cy="60898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FB2D3A-2DD3-2691-B2B0-242C2324E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086938"/>
            <a:ext cx="2740441" cy="60898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5F7FD6-3547-5DAF-58D7-F846C9D1E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0" y="2086938"/>
            <a:ext cx="5334000" cy="6113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FF7C7-7722-7415-DCC1-BC598ED1AA9D}"/>
              </a:ext>
            </a:extLst>
          </p:cNvPr>
          <p:cNvSpPr txBox="1"/>
          <p:nvPr/>
        </p:nvSpPr>
        <p:spPr>
          <a:xfrm>
            <a:off x="10821159" y="8255512"/>
            <a:ext cx="3503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off,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화면 구현코드</a:t>
            </a:r>
          </a:p>
        </p:txBody>
      </p:sp>
    </p:spTree>
    <p:extLst>
      <p:ext uri="{BB962C8B-B14F-4D97-AF65-F5344CB8AC3E}">
        <p14:creationId xmlns:p14="http://schemas.microsoft.com/office/powerpoint/2010/main" val="319894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일일 건강 체크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96112C-8C84-5846-BDB5-3B6585F1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3E2A1-65AB-303F-113E-F91843249259}"/>
              </a:ext>
            </a:extLst>
          </p:cNvPr>
          <p:cNvSpPr txBox="1"/>
          <p:nvPr/>
        </p:nvSpPr>
        <p:spPr>
          <a:xfrm>
            <a:off x="2133600" y="8264467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3E400-4334-F12D-2009-481A94E0E0D4}"/>
              </a:ext>
            </a:extLst>
          </p:cNvPr>
          <p:cNvSpPr txBox="1"/>
          <p:nvPr/>
        </p:nvSpPr>
        <p:spPr>
          <a:xfrm>
            <a:off x="5390641" y="8264467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장치 제공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665765-A7E8-1D85-747A-EA7E7F3BF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320" y="2098566"/>
            <a:ext cx="2740441" cy="60898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DE93F2-B681-C81B-399C-1887CF6BD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120" y="2110194"/>
            <a:ext cx="2740441" cy="60898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B170DA-B499-D2C5-B89B-C4A1ECDBC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2110194"/>
            <a:ext cx="7427053" cy="28047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53A8B0-323D-0815-E0FD-C63722FAEBE2}"/>
              </a:ext>
            </a:extLst>
          </p:cNvPr>
          <p:cNvSpPr txBox="1"/>
          <p:nvPr/>
        </p:nvSpPr>
        <p:spPr>
          <a:xfrm>
            <a:off x="11487445" y="4958834"/>
            <a:ext cx="2990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장치 리스트 검색 및 제공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542F18-339B-FCB9-D8CF-32FAEF15D9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5328167"/>
            <a:ext cx="5638800" cy="28552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B80508-7B6C-DEC6-A118-F163238F2EAE}"/>
              </a:ext>
            </a:extLst>
          </p:cNvPr>
          <p:cNvSpPr txBox="1"/>
          <p:nvPr/>
        </p:nvSpPr>
        <p:spPr>
          <a:xfrm>
            <a:off x="10593319" y="8200062"/>
            <a:ext cx="312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on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일때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장치 검색</a:t>
            </a:r>
          </a:p>
        </p:txBody>
      </p:sp>
    </p:spTree>
    <p:extLst>
      <p:ext uri="{BB962C8B-B14F-4D97-AF65-F5344CB8AC3E}">
        <p14:creationId xmlns:p14="http://schemas.microsoft.com/office/powerpoint/2010/main" val="81627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일일 건강 체크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C48F7-4EC3-C6AB-BB8D-3D1EF0B3D8F2}"/>
              </a:ext>
            </a:extLst>
          </p:cNvPr>
          <p:cNvSpPr txBox="1"/>
          <p:nvPr/>
        </p:nvSpPr>
        <p:spPr>
          <a:xfrm>
            <a:off x="953897" y="8817956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장치 연결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마일리지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34E87-D826-36C8-8C39-6FB154A9FA16}"/>
              </a:ext>
            </a:extLst>
          </p:cNvPr>
          <p:cNvSpPr txBox="1"/>
          <p:nvPr/>
        </p:nvSpPr>
        <p:spPr>
          <a:xfrm>
            <a:off x="4245714" y="8763233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값 받기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21060-59FA-BB36-8E8C-9592D1925805}"/>
              </a:ext>
            </a:extLst>
          </p:cNvPr>
          <p:cNvSpPr txBox="1"/>
          <p:nvPr/>
        </p:nvSpPr>
        <p:spPr>
          <a:xfrm>
            <a:off x="7499515" y="8724009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마일리지 적립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96112C-8C84-5846-BDB5-3B6585F1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F78FB5-C27A-42C2-F7E5-BC43F9C34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82" y="2016917"/>
            <a:ext cx="3001990" cy="66710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5C02FA-3090-067A-51EF-50FB9FA78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2016917"/>
            <a:ext cx="3001990" cy="66710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C27ABA5-66BD-7B63-8C6B-7A9A90387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8601" y="2016917"/>
            <a:ext cx="3001990" cy="66710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53FFAD-03CE-09CF-3BDF-B3D63B74B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3800" y="1972706"/>
            <a:ext cx="4488796" cy="67595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DC5B8C-43B2-7104-1E15-65B88FE3F030}"/>
              </a:ext>
            </a:extLst>
          </p:cNvPr>
          <p:cNvSpPr txBox="1"/>
          <p:nvPr/>
        </p:nvSpPr>
        <p:spPr>
          <a:xfrm>
            <a:off x="12115800" y="8763233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정보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blutooth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받는 코드</a:t>
            </a:r>
          </a:p>
        </p:txBody>
      </p:sp>
    </p:spTree>
    <p:extLst>
      <p:ext uri="{BB962C8B-B14F-4D97-AF65-F5344CB8AC3E}">
        <p14:creationId xmlns:p14="http://schemas.microsoft.com/office/powerpoint/2010/main" val="334596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일일 건강 체크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C48F7-4EC3-C6AB-BB8D-3D1EF0B3D8F2}"/>
              </a:ext>
            </a:extLst>
          </p:cNvPr>
          <p:cNvSpPr txBox="1"/>
          <p:nvPr/>
        </p:nvSpPr>
        <p:spPr>
          <a:xfrm>
            <a:off x="953897" y="8817956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장치 연결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마일리지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34E87-D826-36C8-8C39-6FB154A9FA16}"/>
              </a:ext>
            </a:extLst>
          </p:cNvPr>
          <p:cNvSpPr txBox="1"/>
          <p:nvPr/>
        </p:nvSpPr>
        <p:spPr>
          <a:xfrm>
            <a:off x="4245714" y="8763233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값 받기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21060-59FA-BB36-8E8C-9592D1925805}"/>
              </a:ext>
            </a:extLst>
          </p:cNvPr>
          <p:cNvSpPr txBox="1"/>
          <p:nvPr/>
        </p:nvSpPr>
        <p:spPr>
          <a:xfrm>
            <a:off x="7499515" y="8724009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마일리지 적립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96112C-8C84-5846-BDB5-3B6585F1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F78FB5-C27A-42C2-F7E5-BC43F9C34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82" y="2016917"/>
            <a:ext cx="3001990" cy="66710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5C02FA-3090-067A-51EF-50FB9FA78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2016917"/>
            <a:ext cx="3001990" cy="66710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C27ABA5-66BD-7B63-8C6B-7A9A90387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8601" y="2016917"/>
            <a:ext cx="3001990" cy="66710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53FFAD-03CE-09CF-3BDF-B3D63B74B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3800" y="1972706"/>
            <a:ext cx="4488796" cy="67595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DC5B8C-43B2-7104-1E15-65B88FE3F030}"/>
              </a:ext>
            </a:extLst>
          </p:cNvPr>
          <p:cNvSpPr txBox="1"/>
          <p:nvPr/>
        </p:nvSpPr>
        <p:spPr>
          <a:xfrm>
            <a:off x="11807498" y="8763233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 정보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blutooth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받는 코드</a:t>
            </a:r>
          </a:p>
        </p:txBody>
      </p:sp>
    </p:spTree>
    <p:extLst>
      <p:ext uri="{BB962C8B-B14F-4D97-AF65-F5344CB8AC3E}">
        <p14:creationId xmlns:p14="http://schemas.microsoft.com/office/powerpoint/2010/main" val="350457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일일 마일리지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C48F7-4EC3-C6AB-BB8D-3D1EF0B3D8F2}"/>
              </a:ext>
            </a:extLst>
          </p:cNvPr>
          <p:cNvSpPr txBox="1"/>
          <p:nvPr/>
        </p:nvSpPr>
        <p:spPr>
          <a:xfrm>
            <a:off x="953897" y="8817956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마일리지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34E87-D826-36C8-8C39-6FB154A9FA16}"/>
              </a:ext>
            </a:extLst>
          </p:cNvPr>
          <p:cNvSpPr txBox="1"/>
          <p:nvPr/>
        </p:nvSpPr>
        <p:spPr>
          <a:xfrm>
            <a:off x="4245714" y="8763233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마일리지 획득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96112C-8C84-5846-BDB5-3B6585F1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1AF9ED1-48CA-92AF-068C-5E9A41957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26" y="2027167"/>
            <a:ext cx="3001990" cy="66710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8A606B-58EF-5A60-6FEF-88032535B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799" y="2016916"/>
            <a:ext cx="3001990" cy="66710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B26BD2-F949-7446-3DE0-2764F4F72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4287" y="2027166"/>
            <a:ext cx="4671893" cy="16685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306859-B505-6098-EEE4-3075000F78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6296" y="4210942"/>
            <a:ext cx="6898363" cy="30786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1C8CF5-5734-D154-5314-ED5B6E50254D}"/>
              </a:ext>
            </a:extLst>
          </p:cNvPr>
          <p:cNvSpPr txBox="1"/>
          <p:nvPr/>
        </p:nvSpPr>
        <p:spPr>
          <a:xfrm>
            <a:off x="8686800" y="3751213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Dailyquest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맵 선언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E034E3-4A29-320A-6FEE-C11D51007AC0}"/>
              </a:ext>
            </a:extLst>
          </p:cNvPr>
          <p:cNvSpPr txBox="1"/>
          <p:nvPr/>
        </p:nvSpPr>
        <p:spPr>
          <a:xfrm>
            <a:off x="9144000" y="7289636"/>
            <a:ext cx="3991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Firebase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데이터를 제공받아 오늘날짜에 모든 마일리지를 얻었다면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dalilyquest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상태 저장</a:t>
            </a:r>
          </a:p>
        </p:txBody>
      </p:sp>
    </p:spTree>
    <p:extLst>
      <p:ext uri="{BB962C8B-B14F-4D97-AF65-F5344CB8AC3E}">
        <p14:creationId xmlns:p14="http://schemas.microsoft.com/office/powerpoint/2010/main" val="320260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7461020" y="5145461"/>
            <a:ext cx="10244979" cy="0"/>
          </a:xfrm>
          <a:prstGeom prst="line">
            <a:avLst/>
          </a:prstGeom>
          <a:ln w="38100" cap="flat">
            <a:solidFill>
              <a:srgbClr val="18BBCB">
                <a:alpha val="27843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007215" y="5977102"/>
            <a:ext cx="1103999" cy="1103999"/>
            <a:chOff x="0" y="0"/>
            <a:chExt cx="1471999" cy="147199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471999" cy="1471999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8BBCB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3"/>
                  </a:lnSpc>
                </a:pPr>
                <a:endParaRPr dirty="0"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309649" y="350843"/>
              <a:ext cx="852700" cy="669757"/>
            </a:xfrm>
            <a:custGeom>
              <a:avLst/>
              <a:gdLst/>
              <a:ahLst/>
              <a:cxnLst/>
              <a:rect l="l" t="t" r="r" b="b"/>
              <a:pathLst>
                <a:path w="852700" h="669757">
                  <a:moveTo>
                    <a:pt x="0" y="0"/>
                  </a:moveTo>
                  <a:lnTo>
                    <a:pt x="852701" y="0"/>
                  </a:lnTo>
                  <a:lnTo>
                    <a:pt x="852701" y="669757"/>
                  </a:lnTo>
                  <a:lnTo>
                    <a:pt x="0" y="669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07215" y="8433288"/>
            <a:ext cx="1103999" cy="1103999"/>
            <a:chOff x="0" y="0"/>
            <a:chExt cx="1471999" cy="147199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471999" cy="1471999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8BBCB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3"/>
                  </a:lnSpc>
                </a:pPr>
                <a:endParaRPr dirty="0"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309649" y="333323"/>
              <a:ext cx="852700" cy="745725"/>
            </a:xfrm>
            <a:custGeom>
              <a:avLst/>
              <a:gdLst/>
              <a:ahLst/>
              <a:cxnLst/>
              <a:rect l="l" t="t" r="r" b="b"/>
              <a:pathLst>
                <a:path w="852700" h="745725">
                  <a:moveTo>
                    <a:pt x="0" y="0"/>
                  </a:moveTo>
                  <a:lnTo>
                    <a:pt x="852701" y="0"/>
                  </a:lnTo>
                  <a:lnTo>
                    <a:pt x="852701" y="745725"/>
                  </a:lnTo>
                  <a:lnTo>
                    <a:pt x="0" y="745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07215" y="1064731"/>
            <a:ext cx="1103999" cy="1103999"/>
            <a:chOff x="0" y="0"/>
            <a:chExt cx="1471999" cy="147199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471999" cy="147199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8BBCB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3"/>
                  </a:lnSpc>
                </a:pPr>
                <a:endParaRPr dirty="0"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406347" y="308384"/>
              <a:ext cx="659305" cy="855230"/>
            </a:xfrm>
            <a:custGeom>
              <a:avLst/>
              <a:gdLst/>
              <a:ahLst/>
              <a:cxnLst/>
              <a:rect l="l" t="t" r="r" b="b"/>
              <a:pathLst>
                <a:path w="659305" h="855230">
                  <a:moveTo>
                    <a:pt x="0" y="0"/>
                  </a:moveTo>
                  <a:lnTo>
                    <a:pt x="659305" y="0"/>
                  </a:lnTo>
                  <a:lnTo>
                    <a:pt x="659305" y="855231"/>
                  </a:lnTo>
                  <a:lnTo>
                    <a:pt x="0" y="855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07215" y="3520917"/>
            <a:ext cx="1103999" cy="1103999"/>
            <a:chOff x="0" y="0"/>
            <a:chExt cx="1471999" cy="1471999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71999" cy="1471999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8BBCB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3"/>
                  </a:lnSpc>
                </a:pPr>
                <a:endParaRPr dirty="0"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406347" y="375545"/>
              <a:ext cx="659305" cy="720910"/>
            </a:xfrm>
            <a:custGeom>
              <a:avLst/>
              <a:gdLst/>
              <a:ahLst/>
              <a:cxnLst/>
              <a:rect l="l" t="t" r="r" b="b"/>
              <a:pathLst>
                <a:path w="659305" h="720910">
                  <a:moveTo>
                    <a:pt x="0" y="0"/>
                  </a:moveTo>
                  <a:lnTo>
                    <a:pt x="659305" y="0"/>
                  </a:lnTo>
                  <a:lnTo>
                    <a:pt x="659305" y="720909"/>
                  </a:lnTo>
                  <a:lnTo>
                    <a:pt x="0" y="720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-2180137" y="-143390"/>
            <a:ext cx="10731554" cy="10731554"/>
          </a:xfrm>
          <a:custGeom>
            <a:avLst/>
            <a:gdLst/>
            <a:ahLst/>
            <a:cxnLst/>
            <a:rect l="l" t="t" r="r" b="b"/>
            <a:pathLst>
              <a:path w="10731554" h="10731554">
                <a:moveTo>
                  <a:pt x="0" y="0"/>
                </a:moveTo>
                <a:lnTo>
                  <a:pt x="10731554" y="0"/>
                </a:lnTo>
                <a:lnTo>
                  <a:pt x="10731554" y="10731554"/>
                </a:lnTo>
                <a:lnTo>
                  <a:pt x="0" y="107315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714543" y="3971040"/>
            <a:ext cx="5684267" cy="1100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ko-KR" altLang="en-US" sz="6600" b="1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진행 순서</a:t>
            </a:r>
            <a:endParaRPr lang="en-US" sz="6600" b="1" u="none" dirty="0">
              <a:solidFill>
                <a:srgbClr val="FFFFFF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387502" y="1325826"/>
            <a:ext cx="428855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320"/>
              </a:lnSpc>
              <a:spcBef>
                <a:spcPct val="0"/>
              </a:spcBef>
            </a:pPr>
            <a:r>
              <a:rPr lang="en-US" sz="3600" spc="179" dirty="0">
                <a:solidFill>
                  <a:srgbClr val="18BBCB"/>
                </a:solidFill>
                <a:latin typeface="HY헤드라인M" panose="02030600000101010101" pitchFamily="18" charset="-127"/>
              </a:rPr>
              <a:t>2023 03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553787" y="3791667"/>
            <a:ext cx="428855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 u="none" spc="179" dirty="0">
                <a:solidFill>
                  <a:srgbClr val="18BBCB"/>
                </a:solidFill>
                <a:latin typeface="HY헤드라인M" panose="02030600000101010101" pitchFamily="18" charset="-127"/>
              </a:rPr>
              <a:t>2023  04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553787" y="8723350"/>
            <a:ext cx="428855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 u="none" spc="179" dirty="0">
                <a:solidFill>
                  <a:srgbClr val="18BBCB"/>
                </a:solidFill>
                <a:latin typeface="HY헤드라인M" panose="02030600000101010101" pitchFamily="18" charset="-127"/>
              </a:rPr>
              <a:t>2023 06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87502" y="6257509"/>
            <a:ext cx="428855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320"/>
              </a:lnSpc>
              <a:spcBef>
                <a:spcPct val="0"/>
              </a:spcBef>
            </a:pPr>
            <a:r>
              <a:rPr lang="en-US" sz="3600" u="none" spc="179" dirty="0">
                <a:solidFill>
                  <a:srgbClr val="18BBCB"/>
                </a:solidFill>
                <a:latin typeface="HY헤드라인M" panose="02030600000101010101" pitchFamily="18" charset="-127"/>
              </a:rPr>
              <a:t>2023 05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553787" y="1064731"/>
            <a:ext cx="428855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altLang="ko-KR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</a:t>
            </a:r>
            <a:r>
              <a:rPr lang="en-US" altLang="ko-KR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altLang="ko-KR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준비</a:t>
            </a:r>
            <a:r>
              <a:rPr lang="en-US" altLang="ko-KR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일정 계획</a:t>
            </a:r>
            <a:endParaRPr lang="en-US" altLang="ko-KR" sz="2499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sz="2499" u="none" dirty="0">
                <a:solidFill>
                  <a:srgbClr val="545454"/>
                </a:solidFill>
                <a:latin typeface="HY헤드라인M" panose="02030600000101010101" pitchFamily="18" charset="-127"/>
              </a:rPr>
              <a:t>3. </a:t>
            </a:r>
            <a:r>
              <a:rPr lang="en-US" sz="2499" dirty="0">
                <a:solidFill>
                  <a:srgbClr val="545454"/>
                </a:solidFill>
                <a:latin typeface="HY헤드라인M" panose="02030600000101010101" pitchFamily="18" charset="-127"/>
              </a:rPr>
              <a:t>DB </a:t>
            </a:r>
            <a:r>
              <a:rPr lang="ko-KR" altLang="en-US" sz="2499" dirty="0" err="1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</a:t>
            </a:r>
            <a:endParaRPr lang="en-US" altLang="ko-KR" sz="2499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204307" y="3478487"/>
            <a:ext cx="428855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99"/>
              </a:lnSpc>
              <a:spcBef>
                <a:spcPct val="0"/>
              </a:spcBef>
            </a:pPr>
            <a:r>
              <a:rPr lang="en-US" sz="2499" u="none" dirty="0">
                <a:solidFill>
                  <a:srgbClr val="545454"/>
                </a:solidFill>
                <a:latin typeface="HY헤드라인M" panose="02030600000101010101" pitchFamily="18" charset="-127"/>
              </a:rPr>
              <a:t>1. DB</a:t>
            </a:r>
            <a:r>
              <a:rPr lang="ko-KR" altLang="en-US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 및 데이터 삽입</a:t>
            </a:r>
            <a:endParaRPr lang="en-US" altLang="ko-KR" sz="2499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r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545454"/>
                </a:solidFill>
                <a:latin typeface="HY헤드라인M" panose="02030600000101010101" pitchFamily="18" charset="-127"/>
              </a:rPr>
              <a:t>2. </a:t>
            </a: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틀 제작</a:t>
            </a:r>
            <a:endParaRPr lang="en-US" altLang="ko-KR" sz="2499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r">
              <a:lnSpc>
                <a:spcPts val="2999"/>
              </a:lnSpc>
              <a:spcBef>
                <a:spcPct val="0"/>
              </a:spcBef>
            </a:pPr>
            <a:r>
              <a:rPr lang="en-US" sz="2499" u="none" dirty="0">
                <a:solidFill>
                  <a:srgbClr val="545454"/>
                </a:solidFill>
                <a:latin typeface="HY헤드라인M" panose="02030600000101010101" pitchFamily="18" charset="-127"/>
              </a:rPr>
              <a:t>3. </a:t>
            </a:r>
            <a:r>
              <a:rPr lang="ko-KR" altLang="en-US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하드웨어 </a:t>
            </a:r>
            <a:r>
              <a:rPr lang="ko-KR" altLang="en-US" sz="2499" u="none" dirty="0" err="1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제작및</a:t>
            </a:r>
            <a:r>
              <a:rPr lang="ko-KR" altLang="en-US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상품 구입</a:t>
            </a:r>
            <a:r>
              <a:rPr lang="en-US" sz="2499" u="none" dirty="0">
                <a:solidFill>
                  <a:srgbClr val="545454"/>
                </a:solidFill>
                <a:latin typeface="HY헤드라인M" panose="02030600000101010101" pitchFamily="18" charset="-127"/>
              </a:rPr>
              <a:t>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553786" y="5977102"/>
            <a:ext cx="4429413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2999"/>
              </a:lnSpc>
              <a:spcBef>
                <a:spcPct val="0"/>
              </a:spcBef>
              <a:buAutoNum type="arabicPeriod"/>
            </a:pPr>
            <a:r>
              <a:rPr lang="en-US" altLang="ko-KR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</a:t>
            </a:r>
            <a:r>
              <a:rPr lang="ko-KR" altLang="en-US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</a:t>
            </a:r>
            <a:endParaRPr lang="en-US" altLang="ko-KR" sz="2499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0" indent="-457200">
              <a:lnSpc>
                <a:spcPts val="2999"/>
              </a:lnSpc>
              <a:spcBef>
                <a:spcPct val="0"/>
              </a:spcBef>
              <a:buAutoNum type="arabicPeriod"/>
            </a:pPr>
            <a:r>
              <a:rPr lang="en-US" altLang="ko-KR" sz="2499" u="none" dirty="0" err="1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Jsp</a:t>
            </a:r>
            <a:r>
              <a:rPr lang="en-US" altLang="ko-KR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Java </a:t>
            </a:r>
            <a:r>
              <a:rPr lang="ko-KR" altLang="en-US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</a:t>
            </a:r>
            <a:endParaRPr lang="en-US" altLang="ko-KR" sz="2499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0" indent="-457200">
              <a:lnSpc>
                <a:spcPts val="2999"/>
              </a:lnSpc>
              <a:spcBef>
                <a:spcPct val="0"/>
              </a:spcBef>
              <a:buAutoNum type="arabicPeriod"/>
            </a:pPr>
            <a:r>
              <a:rPr lang="en-US" altLang="ko-KR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</a:t>
            </a:r>
            <a:endParaRPr lang="en-US" altLang="ko-KR" sz="2499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0" indent="-457200">
              <a:lnSpc>
                <a:spcPts val="2999"/>
              </a:lnSpc>
              <a:spcBef>
                <a:spcPct val="0"/>
              </a:spcBef>
              <a:buAutoNum type="arabicPeriod"/>
            </a:pPr>
            <a:r>
              <a:rPr lang="en-US" altLang="ko-KR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Arduino</a:t>
            </a: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</a:t>
            </a:r>
            <a:endParaRPr lang="en-US" sz="2499" u="none" dirty="0">
              <a:solidFill>
                <a:srgbClr val="545454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6553200" y="8390858"/>
            <a:ext cx="4939665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r">
              <a:lnSpc>
                <a:spcPts val="2999"/>
              </a:lnSpc>
              <a:spcBef>
                <a:spcPct val="0"/>
              </a:spcBef>
              <a:buAutoNum type="arabicPeriod"/>
            </a:pPr>
            <a:r>
              <a:rPr lang="ko-KR" altLang="en-US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서버 연동</a:t>
            </a:r>
            <a:endParaRPr lang="en-US" altLang="ko-KR" sz="2499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0" indent="-457200" algn="r">
              <a:lnSpc>
                <a:spcPts val="2999"/>
              </a:lnSpc>
              <a:spcBef>
                <a:spcPct val="0"/>
              </a:spcBef>
              <a:buAutoNum type="arabicPeriod"/>
            </a:pP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</a:t>
            </a:r>
            <a:r>
              <a:rPr lang="en-US" altLang="ko-KR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99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0" indent="-457200" algn="r">
              <a:lnSpc>
                <a:spcPts val="2999"/>
              </a:lnSpc>
              <a:spcBef>
                <a:spcPct val="0"/>
              </a:spcBef>
              <a:buAutoNum type="arabicPeriod"/>
            </a:pPr>
            <a:r>
              <a:rPr lang="ko-KR" altLang="en-US" sz="2499" dirty="0" err="1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</a:t>
            </a: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센서 연동</a:t>
            </a:r>
            <a:endParaRPr lang="en-US" altLang="ko-KR" sz="2499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0" indent="-457200" algn="r">
              <a:lnSpc>
                <a:spcPts val="2999"/>
              </a:lnSpc>
              <a:spcBef>
                <a:spcPct val="0"/>
              </a:spcBef>
              <a:buAutoNum type="arabicPeriod"/>
            </a:pPr>
            <a:r>
              <a:rPr lang="ko-KR" altLang="en-US" sz="2499" u="none" dirty="0" err="1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</a:t>
            </a:r>
            <a:r>
              <a:rPr lang="ko-KR" altLang="en-US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어플리케이션 연동</a:t>
            </a:r>
            <a:endParaRPr lang="en-US" sz="2499" u="none" dirty="0">
              <a:solidFill>
                <a:srgbClr val="545454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B1E8C57B-27DC-3387-7EA7-1A8D7ABF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일일 마일리지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(Firebase)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C48F7-4EC3-C6AB-BB8D-3D1EF0B3D8F2}"/>
              </a:ext>
            </a:extLst>
          </p:cNvPr>
          <p:cNvSpPr txBox="1"/>
          <p:nvPr/>
        </p:nvSpPr>
        <p:spPr>
          <a:xfrm>
            <a:off x="7315200" y="7721424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활동 완료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34E87-D826-36C8-8C39-6FB154A9FA16}"/>
              </a:ext>
            </a:extLst>
          </p:cNvPr>
          <p:cNvSpPr txBox="1"/>
          <p:nvPr/>
        </p:nvSpPr>
        <p:spPr>
          <a:xfrm>
            <a:off x="7315200" y="4599133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일일 활동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96112C-8C84-5846-BDB5-3B6585F1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D5014F-F51E-A5ED-805B-9E4FE2A8A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046" y="2094409"/>
            <a:ext cx="8564170" cy="23053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7ED92D-D7B0-2A79-FB58-673518BA5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046" y="5562688"/>
            <a:ext cx="8649907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1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질환백과 사전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A92C0-B172-6981-7173-F7782FE25765}"/>
              </a:ext>
            </a:extLst>
          </p:cNvPr>
          <p:cNvSpPr txBox="1"/>
          <p:nvPr/>
        </p:nvSpPr>
        <p:spPr>
          <a:xfrm>
            <a:off x="914954" y="950504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질환 백과사전 메인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757DEA-C79D-D0F9-EA49-8DAE3899FF7B}"/>
              </a:ext>
            </a:extLst>
          </p:cNvPr>
          <p:cNvSpPr txBox="1"/>
          <p:nvPr/>
        </p:nvSpPr>
        <p:spPr>
          <a:xfrm>
            <a:off x="4800877" y="950504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다리 카테고리 선택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35EECF-2488-A4CA-CAA8-7A265994BBE0}"/>
              </a:ext>
            </a:extLst>
          </p:cNvPr>
          <p:cNvSpPr txBox="1"/>
          <p:nvPr/>
        </p:nvSpPr>
        <p:spPr>
          <a:xfrm>
            <a:off x="8686800" y="950504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다리 카테고리 항목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314D2E-3E8D-C08F-5BDD-4FB53092E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9923E0-8AA4-A3E1-9C5B-F626E7D1E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65" y="1762007"/>
            <a:ext cx="3240000" cy="720000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8045C3E-B562-9CFF-2C1D-39E7C608D489}"/>
              </a:ext>
            </a:extLst>
          </p:cNvPr>
          <p:cNvSpPr/>
          <p:nvPr/>
        </p:nvSpPr>
        <p:spPr>
          <a:xfrm flipV="1">
            <a:off x="550312" y="2288149"/>
            <a:ext cx="459077" cy="370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6A7DD3-8CE0-A73A-E108-F89BBCD6B9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235" y="1762007"/>
            <a:ext cx="3240000" cy="72000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A67E45-985D-51C1-ADFB-588619E36861}"/>
              </a:ext>
            </a:extLst>
          </p:cNvPr>
          <p:cNvSpPr/>
          <p:nvPr/>
        </p:nvSpPr>
        <p:spPr>
          <a:xfrm flipV="1">
            <a:off x="4419780" y="4749316"/>
            <a:ext cx="1221555" cy="391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C6A4389-54C4-2FBD-F53A-76B8481186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850" y="1762006"/>
            <a:ext cx="3240000" cy="72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4A7C504-C7B5-38F3-1D7A-CB35551CD5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4619" y="1699518"/>
            <a:ext cx="3705530" cy="146441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7BFA3B1-49A7-3D1C-E785-F6E4A66E7B18}"/>
              </a:ext>
            </a:extLst>
          </p:cNvPr>
          <p:cNvSpPr txBox="1"/>
          <p:nvPr/>
        </p:nvSpPr>
        <p:spPr>
          <a:xfrm>
            <a:off x="15834829" y="2134218"/>
            <a:ext cx="2300772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카테고리에 해당하는 질환명을 </a:t>
            </a:r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List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형으로 가지고 있음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555169E-0959-70E5-3976-6AF7AC1F3A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6942" y="1367588"/>
            <a:ext cx="4001058" cy="181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6E1DCB-7255-ED2F-0A3F-99744ABCDC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06653" y="1133932"/>
            <a:ext cx="3600953" cy="2381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AA00CCC-5741-441E-43BE-9C98994473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94619" y="3459139"/>
            <a:ext cx="6173061" cy="14861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A78FEA8-CFC3-A9C8-FB24-5763E28855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53150" y="5903164"/>
            <a:ext cx="5734850" cy="9526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471DC0E-74D8-828A-FA1B-A80F64F48344}"/>
              </a:ext>
            </a:extLst>
          </p:cNvPr>
          <p:cNvSpPr txBox="1"/>
          <p:nvPr/>
        </p:nvSpPr>
        <p:spPr>
          <a:xfrm>
            <a:off x="13534056" y="7059922"/>
            <a:ext cx="4601544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Inkwell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이용해 버튼이 아님에도 </a:t>
            </a:r>
            <a:r>
              <a:rPr lang="en-US" altLang="ko-KR" sz="12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onTap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함수를 사용하고 내부에서 </a:t>
            </a:r>
            <a:r>
              <a:rPr lang="en-US" altLang="ko-KR" sz="12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DictionaryInfo</a:t>
            </a:r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()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호출하여 해당하는 데이터의 정보를 </a:t>
            </a:r>
            <a:r>
              <a:rPr lang="en-US" altLang="ko-KR" sz="12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jsp</a:t>
            </a:r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서버를 거쳐 </a:t>
            </a:r>
            <a:r>
              <a:rPr lang="en-US" altLang="ko-KR" sz="12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가져오게 된다</a:t>
            </a:r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8C2F74-318E-AEAC-005F-F3A78EA28117}"/>
              </a:ext>
            </a:extLst>
          </p:cNvPr>
          <p:cNvSpPr txBox="1"/>
          <p:nvPr/>
        </p:nvSpPr>
        <p:spPr>
          <a:xfrm>
            <a:off x="14296265" y="4970702"/>
            <a:ext cx="3971415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</a:t>
            </a:r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이용해 </a:t>
            </a:r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List 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요소를 동적으로 생성하고 하단페이지버튼도 생성됨</a:t>
            </a:r>
          </a:p>
        </p:txBody>
      </p:sp>
    </p:spTree>
    <p:extLst>
      <p:ext uri="{BB962C8B-B14F-4D97-AF65-F5344CB8AC3E}">
        <p14:creationId xmlns:p14="http://schemas.microsoft.com/office/powerpoint/2010/main" val="225227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19A37A3B-96E6-EB06-5CF3-A1C2FF4C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863" y="6381146"/>
            <a:ext cx="9104688" cy="312389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45E2B3-35E9-BF6C-D731-DCD12A158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FBA5CA71-5303-9998-A6C3-5C6CBC05AC4A}"/>
              </a:ext>
            </a:extLst>
          </p:cNvPr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질환백과 사전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F87F3-2A53-C679-16A9-3970290203A4}"/>
              </a:ext>
            </a:extLst>
          </p:cNvPr>
          <p:cNvSpPr txBox="1"/>
          <p:nvPr/>
        </p:nvSpPr>
        <p:spPr>
          <a:xfrm>
            <a:off x="1302323" y="905330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많이 찾는 질환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DEFEB-215F-D1AB-3481-2AA1196C10B3}"/>
              </a:ext>
            </a:extLst>
          </p:cNvPr>
          <p:cNvSpPr txBox="1"/>
          <p:nvPr/>
        </p:nvSpPr>
        <p:spPr>
          <a:xfrm>
            <a:off x="6171219" y="905330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질환 상세정보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F0E1D23-00A3-2B83-8095-ED5B5AA0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19" y="1543500"/>
            <a:ext cx="3240000" cy="72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651593-EE2B-796D-C460-D10C6BC13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23" y="1543500"/>
            <a:ext cx="3240000" cy="72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968239-D925-1A93-1789-694F94F0EDF8}"/>
              </a:ext>
            </a:extLst>
          </p:cNvPr>
          <p:cNvSpPr txBox="1"/>
          <p:nvPr/>
        </p:nvSpPr>
        <p:spPr>
          <a:xfrm>
            <a:off x="9144000" y="1648025"/>
            <a:ext cx="5199060" cy="5232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앞페이지의 질병항목을 클릭하거나 많이 찾는 질환의 항목을 클릭하는 </a:t>
            </a:r>
            <a:r>
              <a:rPr lang="ko-KR" altLang="en-US" sz="14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경우 사진과 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같이 상세정보 화면을 출력해준다</a:t>
            </a:r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B9BC78D-6FBD-AD2E-AECB-EF0F3EF46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4626" y="1316147"/>
            <a:ext cx="3753374" cy="2286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E07174-1047-1BA7-1930-E0A47AF63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06653" y="1133932"/>
            <a:ext cx="3600953" cy="23815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F25F6-8FCF-3E39-34EC-97EDC720CFE5}"/>
              </a:ext>
            </a:extLst>
          </p:cNvPr>
          <p:cNvSpPr/>
          <p:nvPr/>
        </p:nvSpPr>
        <p:spPr>
          <a:xfrm flipV="1">
            <a:off x="1274614" y="4152900"/>
            <a:ext cx="1221555" cy="391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8BA3EBA-D3F2-22C4-5BED-3603C0F1B3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4820" y="2186599"/>
            <a:ext cx="5429806" cy="33181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8C701C-1D65-B192-1186-681F2F1AE23C}"/>
              </a:ext>
            </a:extLst>
          </p:cNvPr>
          <p:cNvSpPr txBox="1"/>
          <p:nvPr/>
        </p:nvSpPr>
        <p:spPr>
          <a:xfrm>
            <a:off x="14562335" y="2167498"/>
            <a:ext cx="3304779" cy="5232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통신을 통해 가져온 데이터를 구분자로 </a:t>
            </a:r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List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 시킨 후 새로운 화면을 출력한다</a:t>
            </a:r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E4CBDC6-D631-E99C-E8A8-234CA1F93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2853" y="3034253"/>
            <a:ext cx="3505147" cy="300335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8E7594-1EB3-7B72-8568-01C1835F5469}"/>
              </a:ext>
            </a:extLst>
          </p:cNvPr>
          <p:cNvSpPr txBox="1"/>
          <p:nvPr/>
        </p:nvSpPr>
        <p:spPr>
          <a:xfrm>
            <a:off x="14562335" y="6037611"/>
            <a:ext cx="3505147" cy="73866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많이 찾는 질환 버튼을 클릭 시 통신을 통해 빈도 수가 가장 높은 항목을 가져와 클릭 박스가 생성된다</a:t>
            </a:r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DC3DDB5-EA3F-3117-C10B-7F332C014476}"/>
              </a:ext>
            </a:extLst>
          </p:cNvPr>
          <p:cNvSpPr/>
          <p:nvPr/>
        </p:nvSpPr>
        <p:spPr>
          <a:xfrm flipV="1">
            <a:off x="1241322" y="3410208"/>
            <a:ext cx="1221555" cy="391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57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45E2B3-35E9-BF6C-D731-DCD12A158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FBA5CA71-5303-9998-A6C3-5C6CBC05AC4A}"/>
              </a:ext>
            </a:extLst>
          </p:cNvPr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질환백과 사전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F87F3-2A53-C679-16A9-3970290203A4}"/>
              </a:ext>
            </a:extLst>
          </p:cNvPr>
          <p:cNvSpPr txBox="1"/>
          <p:nvPr/>
        </p:nvSpPr>
        <p:spPr>
          <a:xfrm>
            <a:off x="1302323" y="905330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질환 상세정보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DEFEB-215F-D1AB-3481-2AA1196C10B3}"/>
              </a:ext>
            </a:extLst>
          </p:cNvPr>
          <p:cNvSpPr txBox="1"/>
          <p:nvPr/>
        </p:nvSpPr>
        <p:spPr>
          <a:xfrm>
            <a:off x="5715000" y="901980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질환 상세정보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B9BC78D-6FBD-AD2E-AECB-EF0F3EF4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626" y="1316147"/>
            <a:ext cx="3753374" cy="2286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412167E-1D13-5FEB-09DD-D512F77DF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23" y="1543500"/>
            <a:ext cx="3240000" cy="72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D63985-292D-D2AC-2A9F-9CE2590DD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543500"/>
            <a:ext cx="3240000" cy="72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62C1A3-656B-F145-1232-C232493DF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8333" y="1714500"/>
            <a:ext cx="5339667" cy="31700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24A55A-2A02-7AF5-DC85-13DB5584A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3430" y="1711036"/>
            <a:ext cx="2810267" cy="21624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61F63B-B14A-7C38-E3FF-0FE660CC1CCE}"/>
              </a:ext>
            </a:extLst>
          </p:cNvPr>
          <p:cNvSpPr txBox="1"/>
          <p:nvPr/>
        </p:nvSpPr>
        <p:spPr>
          <a:xfrm>
            <a:off x="11090564" y="4100797"/>
            <a:ext cx="1823133" cy="30480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속성과 형태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30C261F-7AD0-CB37-B4F5-09206DD5F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76939" y="5054280"/>
            <a:ext cx="5811061" cy="56205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9D0D11-E1E5-0868-2C33-E5688C21C401}"/>
              </a:ext>
            </a:extLst>
          </p:cNvPr>
          <p:cNvSpPr txBox="1"/>
          <p:nvPr/>
        </p:nvSpPr>
        <p:spPr>
          <a:xfrm>
            <a:off x="15621000" y="5633654"/>
            <a:ext cx="2660073" cy="30777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정규식을 이용해 가독성 향상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7ECC5A0-09EA-A27A-DD5E-66292BB9F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9915" y="5725782"/>
            <a:ext cx="5504711" cy="42848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4DF49E0-F438-7F9A-3334-5C576B07E290}"/>
              </a:ext>
            </a:extLst>
          </p:cNvPr>
          <p:cNvSpPr txBox="1"/>
          <p:nvPr/>
        </p:nvSpPr>
        <p:spPr>
          <a:xfrm>
            <a:off x="14548481" y="6765927"/>
            <a:ext cx="3539406" cy="73866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통신 데이터를 받아온 후 항목 데이터가 비어 있는 경우 </a:t>
            </a:r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Pass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하고 존재하는 항목만을 동적으로 생성</a:t>
            </a:r>
          </a:p>
        </p:txBody>
      </p:sp>
    </p:spTree>
    <p:extLst>
      <p:ext uri="{BB962C8B-B14F-4D97-AF65-F5344CB8AC3E}">
        <p14:creationId xmlns:p14="http://schemas.microsoft.com/office/powerpoint/2010/main" val="249633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질환백과 사전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757DEA-C79D-D0F9-EA49-8DAE3899FF7B}"/>
              </a:ext>
            </a:extLst>
          </p:cNvPr>
          <p:cNvSpPr txBox="1"/>
          <p:nvPr/>
        </p:nvSpPr>
        <p:spPr>
          <a:xfrm>
            <a:off x="1005245" y="899826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최근 검색 기록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265965-E68B-640B-14A5-358C5FA1E956}"/>
              </a:ext>
            </a:extLst>
          </p:cNvPr>
          <p:cNvSpPr txBox="1"/>
          <p:nvPr/>
        </p:nvSpPr>
        <p:spPr>
          <a:xfrm>
            <a:off x="5025759" y="899826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검색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169CBA-4562-3366-22D7-D5C02A7C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6738B6-9661-04AA-A461-0B52BF17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7724" y="1438896"/>
            <a:ext cx="4001058" cy="181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954BE6-55DB-E493-A3C1-4FFB22A62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45" y="1676088"/>
            <a:ext cx="3240000" cy="720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609E5B-AA56-EA6E-41BC-5CE2B539A57A}"/>
              </a:ext>
            </a:extLst>
          </p:cNvPr>
          <p:cNvSpPr/>
          <p:nvPr/>
        </p:nvSpPr>
        <p:spPr>
          <a:xfrm flipV="1">
            <a:off x="2514600" y="3533254"/>
            <a:ext cx="1221555" cy="391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F6FC3F-9334-263A-6FB3-86EE551AD251}"/>
              </a:ext>
            </a:extLst>
          </p:cNvPr>
          <p:cNvSpPr/>
          <p:nvPr/>
        </p:nvSpPr>
        <p:spPr>
          <a:xfrm flipV="1">
            <a:off x="1100662" y="2796950"/>
            <a:ext cx="1221555" cy="391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1FF6308-9E00-21E4-8626-5FBCBEEC4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1159" y="1676088"/>
            <a:ext cx="3240000" cy="72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9EB816C-E966-6E68-643F-0388832132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5400" y="1676088"/>
            <a:ext cx="3240000" cy="720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F697BAF-2DF5-BC07-ACB7-EFFA45827CE2}"/>
              </a:ext>
            </a:extLst>
          </p:cNvPr>
          <p:cNvSpPr txBox="1"/>
          <p:nvPr/>
        </p:nvSpPr>
        <p:spPr>
          <a:xfrm>
            <a:off x="9240000" y="899826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검색 후 갱신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46316DA-789F-92CF-B6AC-E01888757D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00" y="1676088"/>
            <a:ext cx="3240000" cy="720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133DC8F-DFF3-3E26-E87E-CF91789BE59E}"/>
              </a:ext>
            </a:extLst>
          </p:cNvPr>
          <p:cNvSpPr txBox="1"/>
          <p:nvPr/>
        </p:nvSpPr>
        <p:spPr>
          <a:xfrm>
            <a:off x="13659600" y="899826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추가검색 후 갱신</a:t>
            </a:r>
          </a:p>
        </p:txBody>
      </p:sp>
    </p:spTree>
    <p:extLst>
      <p:ext uri="{BB962C8B-B14F-4D97-AF65-F5344CB8AC3E}">
        <p14:creationId xmlns:p14="http://schemas.microsoft.com/office/powerpoint/2010/main" val="304021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질환백과 사전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757DEA-C79D-D0F9-EA49-8DAE3899FF7B}"/>
              </a:ext>
            </a:extLst>
          </p:cNvPr>
          <p:cNvSpPr txBox="1"/>
          <p:nvPr/>
        </p:nvSpPr>
        <p:spPr>
          <a:xfrm>
            <a:off x="1162800" y="899826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항목 삭제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265965-E68B-640B-14A5-358C5FA1E956}"/>
              </a:ext>
            </a:extLst>
          </p:cNvPr>
          <p:cNvSpPr txBox="1"/>
          <p:nvPr/>
        </p:nvSpPr>
        <p:spPr>
          <a:xfrm>
            <a:off x="5277600" y="899826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모두지우기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169CBA-4562-3366-22D7-D5C02A7C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6738B6-9661-04AA-A461-0B52BF17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7724" y="1438896"/>
            <a:ext cx="4001058" cy="181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C88744-CCF9-2DD6-C0A3-3A1492C78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19005"/>
            <a:ext cx="3240000" cy="720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0678919-B4FA-7AF7-BADC-CFC0B8FC1296}"/>
              </a:ext>
            </a:extLst>
          </p:cNvPr>
          <p:cNvSpPr/>
          <p:nvPr/>
        </p:nvSpPr>
        <p:spPr>
          <a:xfrm flipV="1">
            <a:off x="3753599" y="4244661"/>
            <a:ext cx="324601" cy="289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4BD34CA-8DF8-10B0-14E9-FFD1EB9E6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1519005"/>
            <a:ext cx="3240000" cy="7200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562421-8572-57E3-C230-33D592BFFC9C}"/>
              </a:ext>
            </a:extLst>
          </p:cNvPr>
          <p:cNvSpPr/>
          <p:nvPr/>
        </p:nvSpPr>
        <p:spPr>
          <a:xfrm flipV="1">
            <a:off x="7543799" y="3925103"/>
            <a:ext cx="649201" cy="319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47E0806-77E8-C27F-E31F-64C8D4B90D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9385" y="7300381"/>
            <a:ext cx="5906324" cy="20672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579CFD1-5217-843C-41FD-EEEAF59555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24941" y="1871078"/>
            <a:ext cx="4363059" cy="17337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0946EB0-E14C-8D39-25D7-17D2FAB663D8}"/>
              </a:ext>
            </a:extLst>
          </p:cNvPr>
          <p:cNvSpPr txBox="1"/>
          <p:nvPr/>
        </p:nvSpPr>
        <p:spPr>
          <a:xfrm>
            <a:off x="8725881" y="2014737"/>
            <a:ext cx="5199060" cy="5232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 기록은 </a:t>
            </a:r>
            <a:r>
              <a:rPr lang="en-US" altLang="ko-KR" sz="14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SharedPreferences</a:t>
            </a:r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클래스를 이용해 기기 내 정보를 저장하므로 앱을 재시작 하더라도 데이터가 남아있음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653105-54DE-5044-8262-94DCDBB5F0EF}"/>
              </a:ext>
            </a:extLst>
          </p:cNvPr>
          <p:cNvSpPr txBox="1"/>
          <p:nvPr/>
        </p:nvSpPr>
        <p:spPr>
          <a:xfrm>
            <a:off x="17188715" y="9436869"/>
            <a:ext cx="1078502" cy="30961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삭제 소스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9F62764-B1FB-EAC8-8BCE-FD1FB97D73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75083" y="3604870"/>
            <a:ext cx="5199061" cy="33105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DD0DC08-B50F-F320-B5CB-BA9E0CA1234D}"/>
              </a:ext>
            </a:extLst>
          </p:cNvPr>
          <p:cNvSpPr txBox="1"/>
          <p:nvPr/>
        </p:nvSpPr>
        <p:spPr>
          <a:xfrm>
            <a:off x="10471667" y="4585513"/>
            <a:ext cx="2589560" cy="5232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검색을 이용할 경우 검색 값은 기기 </a:t>
            </a:r>
            <a:r>
              <a:rPr lang="ko-KR" altLang="en-US" sz="14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내에 갱신됨</a:t>
            </a:r>
            <a:endParaRPr lang="ko-KR" altLang="en-US" sz="14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356D44D-AD72-F8A4-9400-37CD874510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6325" y="6869316"/>
            <a:ext cx="4887860" cy="256755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F96D518-F210-381E-051C-D05C67D79155}"/>
              </a:ext>
            </a:extLst>
          </p:cNvPr>
          <p:cNvSpPr txBox="1"/>
          <p:nvPr/>
        </p:nvSpPr>
        <p:spPr>
          <a:xfrm>
            <a:off x="11658599" y="9489042"/>
            <a:ext cx="1585585" cy="30777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단일 삭제 소스</a:t>
            </a:r>
          </a:p>
        </p:txBody>
      </p:sp>
    </p:spTree>
    <p:extLst>
      <p:ext uri="{BB962C8B-B14F-4D97-AF65-F5344CB8AC3E}">
        <p14:creationId xmlns:p14="http://schemas.microsoft.com/office/powerpoint/2010/main" val="83716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질환백과 사전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5000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페이징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AC35FF-7A75-4610-D089-935E1FC295F3}"/>
              </a:ext>
            </a:extLst>
          </p:cNvPr>
          <p:cNvSpPr txBox="1"/>
          <p:nvPr/>
        </p:nvSpPr>
        <p:spPr>
          <a:xfrm>
            <a:off x="1431826" y="9049197"/>
            <a:ext cx="278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페이지 이동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9FA38-0BA2-4D9C-D738-BAFE14ECE0AD}"/>
              </a:ext>
            </a:extLst>
          </p:cNvPr>
          <p:cNvSpPr txBox="1"/>
          <p:nvPr/>
        </p:nvSpPr>
        <p:spPr>
          <a:xfrm>
            <a:off x="5539260" y="9025321"/>
            <a:ext cx="289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페이지와 함께 왼쪽방향 표시도 생성된 모습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324C78-6853-EC71-64B3-E326E0F2C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B9D7561-4E91-C2E9-3DE4-DD48774FB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397" y="1825321"/>
            <a:ext cx="3240000" cy="7200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9A93B62-AE9F-957F-2CD1-872D7DB89070}"/>
              </a:ext>
            </a:extLst>
          </p:cNvPr>
          <p:cNvSpPr/>
          <p:nvPr/>
        </p:nvSpPr>
        <p:spPr>
          <a:xfrm flipV="1">
            <a:off x="2986487" y="8188087"/>
            <a:ext cx="594913" cy="391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8EB07FB-29F7-82DC-6D45-ABD304F76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475" y="1825321"/>
            <a:ext cx="3240000" cy="720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CD481C4-5114-273E-D96E-47AAF5A14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1406" y="1821857"/>
            <a:ext cx="3240000" cy="720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00F7BC6-D729-BF66-C004-D67C28D04B77}"/>
              </a:ext>
            </a:extLst>
          </p:cNvPr>
          <p:cNvSpPr txBox="1"/>
          <p:nvPr/>
        </p:nvSpPr>
        <p:spPr>
          <a:xfrm>
            <a:off x="9372600" y="9095363"/>
            <a:ext cx="289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끝페이지 도달 시 적어진 항목과 함께 오른쪽방향 표시가 사라진 모습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D8824BB-947F-C654-ACFB-54DBB9E1F8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0005" y="1812790"/>
            <a:ext cx="5567995" cy="134044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02FFAB2-CA64-A52F-E90F-66C8A8FFCF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15521" y="1476825"/>
            <a:ext cx="3972479" cy="20957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02DA968-9370-2772-EB59-DFE6F09B6E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39470" y="3153233"/>
            <a:ext cx="4448530" cy="681441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7F145E-CA53-45BE-5FD4-6CE4451D2186}"/>
              </a:ext>
            </a:extLst>
          </p:cNvPr>
          <p:cNvSpPr/>
          <p:nvPr/>
        </p:nvSpPr>
        <p:spPr>
          <a:xfrm flipV="1">
            <a:off x="6191851" y="8188087"/>
            <a:ext cx="594913" cy="391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667B02C-5E0B-25A9-8289-6F9EAA67353B}"/>
              </a:ext>
            </a:extLst>
          </p:cNvPr>
          <p:cNvSpPr/>
          <p:nvPr/>
        </p:nvSpPr>
        <p:spPr>
          <a:xfrm flipV="1">
            <a:off x="15206545" y="2673541"/>
            <a:ext cx="2413115" cy="353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D537E0-F84B-15D1-E45C-CD5600E9FFCE}"/>
              </a:ext>
            </a:extLst>
          </p:cNvPr>
          <p:cNvSpPr/>
          <p:nvPr/>
        </p:nvSpPr>
        <p:spPr>
          <a:xfrm flipV="1">
            <a:off x="14173200" y="4118460"/>
            <a:ext cx="3446460" cy="1558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EB3AB57-EED8-9F27-928D-A97656BF70F5}"/>
              </a:ext>
            </a:extLst>
          </p:cNvPr>
          <p:cNvSpPr/>
          <p:nvPr/>
        </p:nvSpPr>
        <p:spPr>
          <a:xfrm flipV="1">
            <a:off x="14145490" y="7043053"/>
            <a:ext cx="3474169" cy="1767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2F60BC-EE05-C4F4-9532-A3E85D32AF9D}"/>
              </a:ext>
            </a:extLst>
          </p:cNvPr>
          <p:cNvSpPr txBox="1"/>
          <p:nvPr/>
        </p:nvSpPr>
        <p:spPr>
          <a:xfrm>
            <a:off x="15504002" y="5750871"/>
            <a:ext cx="2890519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Page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 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페이지 일 경우 왼쪽방향 버튼 미 생성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200786-9FCD-F122-C1D4-6827FA8DDB69}"/>
              </a:ext>
            </a:extLst>
          </p:cNvPr>
          <p:cNvSpPr txBox="1"/>
          <p:nvPr/>
        </p:nvSpPr>
        <p:spPr>
          <a:xfrm>
            <a:off x="15756479" y="8810175"/>
            <a:ext cx="2531521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마지막페이지 일 경우 오른쪽방향 버튼 미 생성</a:t>
            </a:r>
          </a:p>
        </p:txBody>
      </p:sp>
    </p:spTree>
    <p:extLst>
      <p:ext uri="{BB962C8B-B14F-4D97-AF65-F5344CB8AC3E}">
        <p14:creationId xmlns:p14="http://schemas.microsoft.com/office/powerpoint/2010/main" val="57321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F11405-31EE-C123-3B07-D8106AC00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13" y="1964177"/>
            <a:ext cx="3373108" cy="7495796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42AC43-AA28-1D41-F544-F5C1C1A489E6}"/>
              </a:ext>
            </a:extLst>
          </p:cNvPr>
          <p:cNvSpPr txBox="1"/>
          <p:nvPr/>
        </p:nvSpPr>
        <p:spPr>
          <a:xfrm>
            <a:off x="1258819" y="9396132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실행시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화면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>
            <a:cxnSpLocks/>
            <a:stCxn id="68" idx="3"/>
            <a:endCxn id="16" idx="1"/>
          </p:cNvCxnSpPr>
          <p:nvPr/>
        </p:nvCxnSpPr>
        <p:spPr>
          <a:xfrm>
            <a:off x="3834301" y="5460223"/>
            <a:ext cx="797626" cy="255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>
            <a:off x="1296178" y="2542966"/>
            <a:ext cx="2538123" cy="5834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문진표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(Flutter)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4BC590-9A33-192F-1585-52A2C73F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1F6F10C-533C-9A62-A516-058F3DC3BFB9}"/>
              </a:ext>
            </a:extLst>
          </p:cNvPr>
          <p:cNvGrpSpPr/>
          <p:nvPr/>
        </p:nvGrpSpPr>
        <p:grpSpPr>
          <a:xfrm>
            <a:off x="4631927" y="1968245"/>
            <a:ext cx="12825170" cy="7494353"/>
            <a:chOff x="4205621" y="1876765"/>
            <a:chExt cx="12825170" cy="749435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1E03CD2-3FC1-48DD-1638-ADCE5987D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5621" y="1876765"/>
              <a:ext cx="12825170" cy="7494353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CF056F-13F2-C3F7-1BF0-69BED22120AB}"/>
                </a:ext>
              </a:extLst>
            </p:cNvPr>
            <p:cNvSpPr/>
            <p:nvPr/>
          </p:nvSpPr>
          <p:spPr>
            <a:xfrm>
              <a:off x="6432833" y="2542967"/>
              <a:ext cx="4362853" cy="66391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00A90CB-6705-6DBB-41B5-193A10DD5341}"/>
                </a:ext>
              </a:extLst>
            </p:cNvPr>
            <p:cNvSpPr/>
            <p:nvPr/>
          </p:nvSpPr>
          <p:spPr>
            <a:xfrm>
              <a:off x="9131700" y="6589105"/>
              <a:ext cx="1366885" cy="2679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ADCD566C-E890-79C9-C9FF-5CF3AFD13054}"/>
                </a:ext>
              </a:extLst>
            </p:cNvPr>
            <p:cNvCxnSpPr>
              <a:cxnSpLocks/>
              <a:stCxn id="71" idx="0"/>
              <a:endCxn id="80" idx="2"/>
            </p:cNvCxnSpPr>
            <p:nvPr/>
          </p:nvCxnSpPr>
          <p:spPr>
            <a:xfrm flipV="1">
              <a:off x="9815143" y="4907236"/>
              <a:ext cx="638629" cy="16818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81595" y="4043836"/>
              <a:ext cx="3144353" cy="8634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79C32DF-E777-41B5-56B0-250E9AF6E3EA}"/>
                </a:ext>
              </a:extLst>
            </p:cNvPr>
            <p:cNvSpPr txBox="1"/>
            <p:nvPr/>
          </p:nvSpPr>
          <p:spPr>
            <a:xfrm>
              <a:off x="7861758" y="5752264"/>
              <a:ext cx="2218235" cy="553998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sz="1000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buildQuestion</a:t>
              </a:r>
              <a:r>
                <a:rPr lang="ko-KR" altLang="en-US" sz="10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함수를 호출하여 문진 데이터만큼 </a:t>
              </a:r>
              <a:r>
                <a:rPr lang="en-US" altLang="ko-KR" sz="10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for</a:t>
              </a:r>
              <a:r>
                <a:rPr lang="ko-KR" altLang="en-US" sz="10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문을 동작하여 질문지 완성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79C32DF-E777-41B5-56B0-250E9AF6E3EA}"/>
                </a:ext>
              </a:extLst>
            </p:cNvPr>
            <p:cNvSpPr txBox="1"/>
            <p:nvPr/>
          </p:nvSpPr>
          <p:spPr>
            <a:xfrm>
              <a:off x="14273030" y="6026022"/>
              <a:ext cx="1610542" cy="830997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질문지를 변경하려면 </a:t>
              </a:r>
              <a:r>
                <a:rPr lang="en-US" altLang="ko-KR" sz="1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que</a:t>
              </a:r>
              <a:r>
                <a:rPr lang="ko-KR" altLang="en-US" sz="1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배열의 데이터 값만 변경해주면 질문지 변경 가능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FCF056F-13F2-C3F7-1BF0-69BED22120AB}"/>
                </a:ext>
              </a:extLst>
            </p:cNvPr>
            <p:cNvSpPr/>
            <p:nvPr/>
          </p:nvSpPr>
          <p:spPr>
            <a:xfrm>
              <a:off x="12045818" y="2893564"/>
              <a:ext cx="4051942" cy="58149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290B0487-9A31-9A15-90C8-301587879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675" y="5801047"/>
              <a:ext cx="1513273" cy="92201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15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8EC3DAA1-8964-1540-3500-C5AE533B5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9" y="1697025"/>
            <a:ext cx="3390900" cy="753533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F79AD11-F588-150C-1BF1-C4807FA7A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7455823"/>
            <a:ext cx="5607532" cy="20227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27933A-5078-66F7-E41C-F904BAEAE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3151" y="1700964"/>
            <a:ext cx="5715000" cy="8077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BC249C-CE8B-B28D-4885-61EE70F65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697025"/>
            <a:ext cx="5486400" cy="5676900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42AC43-AA28-1D41-F544-F5C1C1A489E6}"/>
              </a:ext>
            </a:extLst>
          </p:cNvPr>
          <p:cNvSpPr txBox="1"/>
          <p:nvPr/>
        </p:nvSpPr>
        <p:spPr>
          <a:xfrm>
            <a:off x="1258819" y="9396132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실행시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화면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1258819" y="7796194"/>
            <a:ext cx="2666790" cy="347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>
            <a:cxnSpLocks/>
            <a:stCxn id="22" idx="2"/>
            <a:endCxn id="15" idx="1"/>
          </p:cNvCxnSpPr>
          <p:nvPr/>
        </p:nvCxnSpPr>
        <p:spPr>
          <a:xfrm flipV="1">
            <a:off x="2592214" y="5362127"/>
            <a:ext cx="3619762" cy="2434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문진표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(Flutter)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839F03-90E1-4548-4592-0319DC15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01161A-4B17-3FA3-F418-963822767D84}"/>
              </a:ext>
            </a:extLst>
          </p:cNvPr>
          <p:cNvSpPr/>
          <p:nvPr/>
        </p:nvSpPr>
        <p:spPr>
          <a:xfrm flipV="1">
            <a:off x="6211976" y="4437754"/>
            <a:ext cx="4303624" cy="1848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A82060-1AA4-6FDE-1CA7-273BA3594C48}"/>
              </a:ext>
            </a:extLst>
          </p:cNvPr>
          <p:cNvSpPr/>
          <p:nvPr/>
        </p:nvSpPr>
        <p:spPr>
          <a:xfrm flipV="1">
            <a:off x="6477210" y="4542658"/>
            <a:ext cx="1676190" cy="2960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3E7C2B-8532-997A-177E-07F609B74502}"/>
              </a:ext>
            </a:extLst>
          </p:cNvPr>
          <p:cNvSpPr txBox="1"/>
          <p:nvPr/>
        </p:nvSpPr>
        <p:spPr>
          <a:xfrm>
            <a:off x="8600571" y="3871184"/>
            <a:ext cx="1544057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isLogin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= </a:t>
            </a:r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fasle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이면 </a:t>
            </a:r>
            <a:r>
              <a:rPr lang="ko-KR" altLang="en-US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로그인필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메시지 </a:t>
            </a:r>
            <a:r>
              <a:rPr lang="ko-KR" altLang="en-US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충ㄹ출력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84F8792-4399-BC04-0F84-84EAF5836895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10515600" y="2631158"/>
            <a:ext cx="877975" cy="2817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D3932F-CF11-63B1-D7E6-2CF954C5C96A}"/>
              </a:ext>
            </a:extLst>
          </p:cNvPr>
          <p:cNvSpPr/>
          <p:nvPr/>
        </p:nvSpPr>
        <p:spPr>
          <a:xfrm flipV="1">
            <a:off x="5041900" y="7478828"/>
            <a:ext cx="5594832" cy="1999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FC89C6-451E-CF99-0623-083D317B039B}"/>
              </a:ext>
            </a:extLst>
          </p:cNvPr>
          <p:cNvSpPr txBox="1"/>
          <p:nvPr/>
        </p:nvSpPr>
        <p:spPr>
          <a:xfrm>
            <a:off x="14018118" y="3409519"/>
            <a:ext cx="1913026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sendDataToJSP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함수로 닉네임과 체크한 문진 데이터를 전송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434E166-4701-FAC2-4387-89C4FC644F04}"/>
              </a:ext>
            </a:extLst>
          </p:cNvPr>
          <p:cNvSpPr/>
          <p:nvPr/>
        </p:nvSpPr>
        <p:spPr>
          <a:xfrm flipV="1">
            <a:off x="11393575" y="1922216"/>
            <a:ext cx="4537569" cy="1417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65B5A7E-FECB-D914-642E-0CE598A604ED}"/>
              </a:ext>
            </a:extLst>
          </p:cNvPr>
          <p:cNvCxnSpPr>
            <a:cxnSpLocks/>
            <a:stCxn id="39" idx="0"/>
            <a:endCxn id="32" idx="3"/>
          </p:cNvCxnSpPr>
          <p:nvPr/>
        </p:nvCxnSpPr>
        <p:spPr>
          <a:xfrm flipH="1">
            <a:off x="10636732" y="3340100"/>
            <a:ext cx="3025628" cy="5138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9FEEDAB-206F-90C4-8664-00BA150E1850}"/>
              </a:ext>
            </a:extLst>
          </p:cNvPr>
          <p:cNvSpPr txBox="1"/>
          <p:nvPr/>
        </p:nvSpPr>
        <p:spPr>
          <a:xfrm>
            <a:off x="8663140" y="8144035"/>
            <a:ext cx="1913026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JSP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파일로 </a:t>
            </a:r>
            <a:r>
              <a:rPr lang="ko-KR" altLang="en-US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문진한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결과 </a:t>
            </a:r>
            <a:r>
              <a:rPr lang="ko-KR" altLang="en-US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데이털터를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전송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58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19" y="1638300"/>
            <a:ext cx="7534275" cy="8115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7694" y="1587500"/>
            <a:ext cx="6067425" cy="55626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1219200" y="2917115"/>
            <a:ext cx="3810000" cy="2378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/>
          <p:nvPr/>
        </p:nvCxnSpPr>
        <p:spPr>
          <a:xfrm flipV="1">
            <a:off x="4114800" y="1795363"/>
            <a:ext cx="1507077" cy="11217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79C32DF-E777-41B5-56B0-250E9AF6E3EA}"/>
              </a:ext>
            </a:extLst>
          </p:cNvPr>
          <p:cNvSpPr txBox="1"/>
          <p:nvPr/>
        </p:nvSpPr>
        <p:spPr>
          <a:xfrm>
            <a:off x="5661294" y="1638300"/>
            <a:ext cx="2650177" cy="216982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전달받은 닉네임과 증상 데이터를 문진 테이블에 저장하는 코드</a:t>
            </a:r>
            <a:endParaRPr lang="en-US" altLang="ko-KR" sz="15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문진 </a:t>
            </a: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TABLE&gt;</a:t>
            </a:r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5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순번</a:t>
            </a: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기본키</a:t>
            </a: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날짜</a:t>
            </a:r>
            <a:endParaRPr lang="en-US" altLang="ko-KR" sz="15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이름</a:t>
            </a: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외래키</a:t>
            </a: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증상</a:t>
            </a:r>
            <a:endParaRPr lang="en-US" altLang="ko-KR" sz="15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속성을 가진다</a:t>
            </a: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1219200" y="5327281"/>
            <a:ext cx="4648200" cy="209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9C32DF-E777-41B5-56B0-250E9AF6E3EA}"/>
              </a:ext>
            </a:extLst>
          </p:cNvPr>
          <p:cNvSpPr txBox="1"/>
          <p:nvPr/>
        </p:nvSpPr>
        <p:spPr>
          <a:xfrm>
            <a:off x="5661294" y="3941804"/>
            <a:ext cx="2650177" cy="101566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문자열로 받은 증상 데이터를 </a:t>
            </a: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Split(“,”) </a:t>
            </a:r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함수를 이용하여 각 단어를 </a:t>
            </a:r>
            <a:r>
              <a:rPr lang="en-US" altLang="ko-KR" sz="15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resArr</a:t>
            </a: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[]</a:t>
            </a:r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배열에 저장</a:t>
            </a:r>
            <a:endParaRPr lang="en-US" altLang="ko-KR" sz="15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/>
          <p:nvPr/>
        </p:nvCxnSpPr>
        <p:spPr>
          <a:xfrm flipV="1">
            <a:off x="5867400" y="4799558"/>
            <a:ext cx="609600" cy="496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1231900" y="5762258"/>
            <a:ext cx="6845300" cy="396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/>
          <p:nvPr/>
        </p:nvCxnSpPr>
        <p:spPr>
          <a:xfrm>
            <a:off x="8050851" y="7745228"/>
            <a:ext cx="635949" cy="12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79C32DF-E777-41B5-56B0-250E9AF6E3EA}"/>
              </a:ext>
            </a:extLst>
          </p:cNvPr>
          <p:cNvSpPr txBox="1"/>
          <p:nvPr/>
        </p:nvSpPr>
        <p:spPr>
          <a:xfrm>
            <a:off x="8699500" y="7200900"/>
            <a:ext cx="3035299" cy="206210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 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for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문을 이용하여 </a:t>
            </a:r>
            <a:r>
              <a:rPr lang="en-US" altLang="ko-KR" sz="1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resArr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[] </a:t>
            </a:r>
            <a:r>
              <a:rPr lang="ko-KR" altLang="en-US" sz="1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배열의있는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데이터를 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단어씩 </a:t>
            </a:r>
            <a:r>
              <a:rPr lang="ko-KR" altLang="en-US" sz="1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조합가능한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모든 조합을 만들고 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문에 있는 증상 데이터에서 조합된 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데이터가 포함되어 있는 </a:t>
            </a:r>
            <a:r>
              <a:rPr lang="ko-KR" altLang="en-US" sz="1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질환명을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disease 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문자열에 저장하고 이를 </a:t>
            </a:r>
            <a:r>
              <a:rPr lang="en-US" altLang="ko-KR" sz="1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idsList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포함시킨다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8350888" y="1638300"/>
            <a:ext cx="5924231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/>
          <p:nvPr/>
        </p:nvCxnSpPr>
        <p:spPr>
          <a:xfrm>
            <a:off x="14242149" y="1628118"/>
            <a:ext cx="355281" cy="230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79C32DF-E777-41B5-56B0-250E9AF6E3EA}"/>
              </a:ext>
            </a:extLst>
          </p:cNvPr>
          <p:cNvSpPr txBox="1"/>
          <p:nvPr/>
        </p:nvSpPr>
        <p:spPr>
          <a:xfrm>
            <a:off x="14593298" y="1628118"/>
            <a:ext cx="2825029" cy="10772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idList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포함된 </a:t>
            </a:r>
            <a:r>
              <a:rPr lang="ko-KR" altLang="en-US" sz="1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질환명을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for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문을 이용하여 중복되는 단어의 개수를 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Map 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함수를 이용하여 카운트 한다 </a:t>
            </a:r>
            <a:endParaRPr lang="en-US" altLang="ko-KR" sz="16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2576" y="3016248"/>
            <a:ext cx="5086350" cy="7080251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8368825" y="3016248"/>
            <a:ext cx="4502674" cy="212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>
            <a:endCxn id="63" idx="1"/>
          </p:cNvCxnSpPr>
          <p:nvPr/>
        </p:nvCxnSpPr>
        <p:spPr>
          <a:xfrm>
            <a:off x="10439400" y="3016248"/>
            <a:ext cx="2555130" cy="4459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12994530" y="3136900"/>
            <a:ext cx="2508366" cy="650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79C32DF-E777-41B5-56B0-250E9AF6E3EA}"/>
              </a:ext>
            </a:extLst>
          </p:cNvPr>
          <p:cNvSpPr txBox="1"/>
          <p:nvPr/>
        </p:nvSpPr>
        <p:spPr>
          <a:xfrm>
            <a:off x="15807646" y="5706836"/>
            <a:ext cx="2306957" cy="132343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카운트가 많은 순으로 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데이터를 </a:t>
            </a:r>
            <a:r>
              <a:rPr lang="ko-KR" altLang="en-US" sz="1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의심증상에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포함 시키고 메인 화면에 출력한다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23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문진표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(JSP, JAVA)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1621AF-FEDB-42F8-954A-EFC3EEA2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7461020" y="5145461"/>
            <a:ext cx="10244979" cy="0"/>
          </a:xfrm>
          <a:prstGeom prst="line">
            <a:avLst/>
          </a:prstGeom>
          <a:ln w="38100" cap="flat">
            <a:solidFill>
              <a:srgbClr val="18BBCB">
                <a:alpha val="27843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007215" y="7109817"/>
            <a:ext cx="1103999" cy="1103999"/>
            <a:chOff x="0" y="0"/>
            <a:chExt cx="1471999" cy="147199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471999" cy="1471999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8BBCB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3"/>
                  </a:lnSpc>
                </a:pPr>
                <a:endParaRPr dirty="0"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309649" y="350843"/>
              <a:ext cx="852700" cy="669757"/>
            </a:xfrm>
            <a:custGeom>
              <a:avLst/>
              <a:gdLst/>
              <a:ahLst/>
              <a:cxnLst/>
              <a:rect l="l" t="t" r="r" b="b"/>
              <a:pathLst>
                <a:path w="852700" h="669757">
                  <a:moveTo>
                    <a:pt x="0" y="0"/>
                  </a:moveTo>
                  <a:lnTo>
                    <a:pt x="852701" y="0"/>
                  </a:lnTo>
                  <a:lnTo>
                    <a:pt x="852701" y="669757"/>
                  </a:lnTo>
                  <a:lnTo>
                    <a:pt x="0" y="669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07215" y="2197446"/>
            <a:ext cx="1103999" cy="1103999"/>
            <a:chOff x="0" y="0"/>
            <a:chExt cx="1471999" cy="147199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471999" cy="147199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8BBCB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3"/>
                  </a:lnSpc>
                </a:pPr>
                <a:endParaRPr dirty="0"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406347" y="308384"/>
              <a:ext cx="659305" cy="855230"/>
            </a:xfrm>
            <a:custGeom>
              <a:avLst/>
              <a:gdLst/>
              <a:ahLst/>
              <a:cxnLst/>
              <a:rect l="l" t="t" r="r" b="b"/>
              <a:pathLst>
                <a:path w="659305" h="855230">
                  <a:moveTo>
                    <a:pt x="0" y="0"/>
                  </a:moveTo>
                  <a:lnTo>
                    <a:pt x="659305" y="0"/>
                  </a:lnTo>
                  <a:lnTo>
                    <a:pt x="659305" y="855231"/>
                  </a:lnTo>
                  <a:lnTo>
                    <a:pt x="0" y="855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07215" y="4653632"/>
            <a:ext cx="1103999" cy="1103999"/>
            <a:chOff x="0" y="0"/>
            <a:chExt cx="1471999" cy="1471999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71999" cy="1471999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8BBCB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3"/>
                  </a:lnSpc>
                </a:pPr>
                <a:endParaRPr dirty="0"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406347" y="375545"/>
              <a:ext cx="659305" cy="720910"/>
            </a:xfrm>
            <a:custGeom>
              <a:avLst/>
              <a:gdLst/>
              <a:ahLst/>
              <a:cxnLst/>
              <a:rect l="l" t="t" r="r" b="b"/>
              <a:pathLst>
                <a:path w="659305" h="720910">
                  <a:moveTo>
                    <a:pt x="0" y="0"/>
                  </a:moveTo>
                  <a:lnTo>
                    <a:pt x="659305" y="0"/>
                  </a:lnTo>
                  <a:lnTo>
                    <a:pt x="659305" y="720909"/>
                  </a:lnTo>
                  <a:lnTo>
                    <a:pt x="0" y="720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-2180137" y="-143390"/>
            <a:ext cx="10731554" cy="10731554"/>
          </a:xfrm>
          <a:custGeom>
            <a:avLst/>
            <a:gdLst/>
            <a:ahLst/>
            <a:cxnLst/>
            <a:rect l="l" t="t" r="r" b="b"/>
            <a:pathLst>
              <a:path w="10731554" h="10731554">
                <a:moveTo>
                  <a:pt x="0" y="0"/>
                </a:moveTo>
                <a:lnTo>
                  <a:pt x="10731554" y="0"/>
                </a:lnTo>
                <a:lnTo>
                  <a:pt x="10731554" y="10731554"/>
                </a:lnTo>
                <a:lnTo>
                  <a:pt x="0" y="107315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714543" y="3971040"/>
            <a:ext cx="5684267" cy="2298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ko-KR" altLang="en-US" sz="6600" b="1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진행 순서</a:t>
            </a:r>
            <a:endParaRPr lang="en-US" altLang="ko-KR" sz="6600" b="1" u="none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6600" b="1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연장</a:t>
            </a:r>
            <a:r>
              <a:rPr lang="en-US" altLang="ko-KR" sz="6600" b="1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6600" b="1" u="none" dirty="0">
              <a:solidFill>
                <a:srgbClr val="FFFFFF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387502" y="2458541"/>
            <a:ext cx="428855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320"/>
              </a:lnSpc>
              <a:spcBef>
                <a:spcPct val="0"/>
              </a:spcBef>
            </a:pPr>
            <a:r>
              <a:rPr lang="en-US" sz="3600" spc="179" dirty="0">
                <a:solidFill>
                  <a:srgbClr val="18BBCB"/>
                </a:solidFill>
                <a:latin typeface="HY헤드라인M" panose="02030600000101010101" pitchFamily="18" charset="-127"/>
              </a:rPr>
              <a:t>2023 08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553787" y="4924382"/>
            <a:ext cx="428855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 u="none" spc="179" dirty="0">
                <a:solidFill>
                  <a:srgbClr val="18BBCB"/>
                </a:solidFill>
                <a:latin typeface="HY헤드라인M" panose="02030600000101010101" pitchFamily="18" charset="-127"/>
              </a:rPr>
              <a:t>2023  09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87502" y="7390224"/>
            <a:ext cx="428855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320"/>
              </a:lnSpc>
              <a:spcBef>
                <a:spcPct val="0"/>
              </a:spcBef>
            </a:pPr>
            <a:r>
              <a:rPr lang="en-US" sz="3600" u="none" spc="179" dirty="0">
                <a:solidFill>
                  <a:srgbClr val="18BBCB"/>
                </a:solidFill>
                <a:latin typeface="HY헤드라인M" panose="02030600000101010101" pitchFamily="18" charset="-127"/>
              </a:rPr>
              <a:t>2023 10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553787" y="2197446"/>
            <a:ext cx="428855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altLang="ko-KR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재구성</a:t>
            </a:r>
            <a:r>
              <a:rPr lang="en-US" altLang="ko-KR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altLang="ko-KR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Flutter </a:t>
            </a: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확정</a:t>
            </a:r>
            <a:endParaRPr lang="en-US" altLang="ko-KR" sz="2499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sz="2499" u="none" dirty="0">
                <a:solidFill>
                  <a:srgbClr val="545454"/>
                </a:solidFill>
                <a:latin typeface="HY헤드라인M" panose="02030600000101010101" pitchFamily="18" charset="-127"/>
              </a:rPr>
              <a:t>3. </a:t>
            </a: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디자인 구성</a:t>
            </a:r>
            <a:endParaRPr lang="en-US" altLang="ko-KR" sz="2499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204307" y="4611202"/>
            <a:ext cx="4288558" cy="1125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545454"/>
                </a:solidFill>
                <a:latin typeface="HY헤드라인M" panose="02030600000101010101" pitchFamily="18" charset="-127"/>
              </a:rPr>
              <a:t>1. </a:t>
            </a: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제작</a:t>
            </a:r>
            <a:endParaRPr lang="en-US" altLang="ko-KR" sz="2499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r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545454"/>
                </a:solidFill>
                <a:latin typeface="HY헤드라인M" panose="02030600000101010101" pitchFamily="18" charset="-127"/>
              </a:rPr>
              <a:t>2</a:t>
            </a:r>
            <a:r>
              <a:rPr lang="en-US" sz="2499" u="none" dirty="0">
                <a:solidFill>
                  <a:srgbClr val="545454"/>
                </a:solidFill>
                <a:latin typeface="HY헤드라인M" panose="02030600000101010101" pitchFamily="18" charset="-127"/>
              </a:rPr>
              <a:t>. </a:t>
            </a:r>
            <a:r>
              <a:rPr lang="en-US" altLang="ko-KR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Flutter</a:t>
            </a:r>
            <a:r>
              <a:rPr lang="ko-KR" altLang="en-US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맞는 설정 구성</a:t>
            </a:r>
            <a:endParaRPr lang="en-US" altLang="ko-KR" sz="2499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r">
              <a:lnSpc>
                <a:spcPts val="2999"/>
              </a:lnSpc>
              <a:spcBef>
                <a:spcPct val="0"/>
              </a:spcBef>
            </a:pPr>
            <a:r>
              <a:rPr lang="en-US" sz="2499" u="none" dirty="0">
                <a:solidFill>
                  <a:srgbClr val="545454"/>
                </a:solidFill>
                <a:latin typeface="HY헤드라인M" panose="02030600000101010101" pitchFamily="18" charset="-127"/>
              </a:rPr>
              <a:t>3. </a:t>
            </a:r>
            <a:r>
              <a:rPr lang="ko-KR" altLang="en-US" sz="2499" b="1" u="none" dirty="0">
                <a:solidFill>
                  <a:srgbClr val="545454"/>
                </a:solidFill>
                <a:latin typeface="HY헤드라인M" panose="02030600000101010101" pitchFamily="18" charset="-127"/>
              </a:rPr>
              <a:t>추가 기능 구상</a:t>
            </a:r>
            <a:r>
              <a:rPr lang="en-US" sz="2499" u="none" dirty="0">
                <a:solidFill>
                  <a:srgbClr val="545454"/>
                </a:solidFill>
                <a:latin typeface="HY헤드라인M" panose="02030600000101010101" pitchFamily="18" charset="-127"/>
              </a:rPr>
              <a:t>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380286" y="7109817"/>
            <a:ext cx="4738770" cy="1125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2999"/>
              </a:lnSpc>
              <a:spcBef>
                <a:spcPct val="0"/>
              </a:spcBef>
              <a:buAutoNum type="arabicPeriod"/>
            </a:pPr>
            <a:r>
              <a:rPr lang="en-US" altLang="ko-KR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Firebase </a:t>
            </a: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99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0" indent="-457200">
              <a:lnSpc>
                <a:spcPts val="2999"/>
              </a:lnSpc>
              <a:spcBef>
                <a:spcPct val="0"/>
              </a:spcBef>
              <a:buAutoNum type="arabicPeriod"/>
            </a:pP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 관리 및 기능추가</a:t>
            </a:r>
            <a:endParaRPr lang="en-US" altLang="ko-KR" sz="2499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0" indent="-457200">
              <a:lnSpc>
                <a:spcPts val="2999"/>
              </a:lnSpc>
              <a:spcBef>
                <a:spcPct val="0"/>
              </a:spcBef>
              <a:buAutoNum type="arabicPeriod"/>
            </a:pPr>
            <a:r>
              <a:rPr lang="ko-KR" altLang="en-US" sz="2499" b="1" dirty="0">
                <a:solidFill>
                  <a:srgbClr val="545454"/>
                </a:solidFill>
                <a:latin typeface="HY헤드라인M" panose="02030600000101010101" pitchFamily="18" charset="-127"/>
              </a:rPr>
              <a:t>마무리작업 수행</a:t>
            </a:r>
            <a:endParaRPr lang="en-US" sz="2499" b="1" u="none" dirty="0">
              <a:solidFill>
                <a:srgbClr val="545454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B1E8C57B-27DC-3387-7EA7-1A8D7ABF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4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86C15DE9-D810-2A7E-4DA3-54C954CD9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32" y="1685398"/>
            <a:ext cx="3390661" cy="753480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6DBD90C-D556-1E13-8939-71730556B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2370" y="1674266"/>
            <a:ext cx="3348741" cy="74416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418ADAF-CF28-1B7C-ED27-F8186C732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5841" y="1676914"/>
            <a:ext cx="3347550" cy="74389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B85D672-DAA6-665B-F542-16ACB574B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609" y="1683804"/>
            <a:ext cx="6096000" cy="7458075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1545306" y="2482878"/>
            <a:ext cx="2188494" cy="1793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630609" y="5412842"/>
            <a:ext cx="188492" cy="31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>
            <a:cxnSpLocks/>
            <a:stCxn id="28" idx="0"/>
            <a:endCxn id="39" idx="2"/>
          </p:cNvCxnSpPr>
          <p:nvPr/>
        </p:nvCxnSpPr>
        <p:spPr>
          <a:xfrm>
            <a:off x="2639553" y="4276723"/>
            <a:ext cx="0" cy="4134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내정보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(Flutter)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C93E1-3697-A2AB-9D29-16EE02D426EF}"/>
              </a:ext>
            </a:extLst>
          </p:cNvPr>
          <p:cNvSpPr txBox="1"/>
          <p:nvPr/>
        </p:nvSpPr>
        <p:spPr>
          <a:xfrm>
            <a:off x="1087150" y="7284522"/>
            <a:ext cx="1400987" cy="83099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클릭시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show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함수로 이동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2225C3-4434-9CEC-073F-86F49D07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9980AF-CFA3-960A-2EDF-4D2AA3809A00}"/>
              </a:ext>
            </a:extLst>
          </p:cNvPr>
          <p:cNvSpPr/>
          <p:nvPr/>
        </p:nvSpPr>
        <p:spPr>
          <a:xfrm flipV="1">
            <a:off x="4535632" y="1683804"/>
            <a:ext cx="6093953" cy="7438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0823BEA-B249-EB56-EDA4-36500015A39A}"/>
              </a:ext>
            </a:extLst>
          </p:cNvPr>
          <p:cNvSpPr/>
          <p:nvPr/>
        </p:nvSpPr>
        <p:spPr>
          <a:xfrm flipV="1">
            <a:off x="10820125" y="3467100"/>
            <a:ext cx="3373266" cy="525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3AB8A6-95D0-80E9-67AD-ACCF47885051}"/>
              </a:ext>
            </a:extLst>
          </p:cNvPr>
          <p:cNvSpPr txBox="1"/>
          <p:nvPr/>
        </p:nvSpPr>
        <p:spPr>
          <a:xfrm>
            <a:off x="7542910" y="4368534"/>
            <a:ext cx="2129081" cy="58477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Icon</a:t>
            </a:r>
            <a:r>
              <a:rPr lang="ko-KR" altLang="en-US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클릭시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picker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함수로 이동</a:t>
            </a:r>
            <a:endParaRPr lang="en-US" altLang="ko-KR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39943D7-C8C7-9716-2755-90C89CAC6759}"/>
              </a:ext>
            </a:extLst>
          </p:cNvPr>
          <p:cNvSpPr/>
          <p:nvPr/>
        </p:nvSpPr>
        <p:spPr>
          <a:xfrm flipV="1">
            <a:off x="1545306" y="8411102"/>
            <a:ext cx="2188494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8FCCD55-F031-AEEB-ACAD-AAB0A7975678}"/>
              </a:ext>
            </a:extLst>
          </p:cNvPr>
          <p:cNvCxnSpPr>
            <a:cxnSpLocks/>
            <a:stCxn id="39" idx="3"/>
            <a:endCxn id="53" idx="1"/>
          </p:cNvCxnSpPr>
          <p:nvPr/>
        </p:nvCxnSpPr>
        <p:spPr>
          <a:xfrm flipV="1">
            <a:off x="3733800" y="5984215"/>
            <a:ext cx="1568465" cy="2617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512C20D-106E-CB53-EABF-67F6E86C07D7}"/>
              </a:ext>
            </a:extLst>
          </p:cNvPr>
          <p:cNvSpPr/>
          <p:nvPr/>
        </p:nvSpPr>
        <p:spPr>
          <a:xfrm flipV="1">
            <a:off x="14942332" y="2473361"/>
            <a:ext cx="2188494" cy="1793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B9F3D29-9198-2D48-9A6F-C4912D159F31}"/>
              </a:ext>
            </a:extLst>
          </p:cNvPr>
          <p:cNvCxnSpPr>
            <a:cxnSpLocks/>
            <a:stCxn id="31" idx="3"/>
            <a:endCxn id="49" idx="0"/>
          </p:cNvCxnSpPr>
          <p:nvPr/>
        </p:nvCxnSpPr>
        <p:spPr>
          <a:xfrm flipV="1">
            <a:off x="14193391" y="4267206"/>
            <a:ext cx="1843188" cy="18287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EF2EAB-808C-5F70-D4BE-F506E91CDDDD}"/>
              </a:ext>
            </a:extLst>
          </p:cNvPr>
          <p:cNvSpPr/>
          <p:nvPr/>
        </p:nvSpPr>
        <p:spPr>
          <a:xfrm flipV="1">
            <a:off x="5302265" y="5148530"/>
            <a:ext cx="5327320" cy="1671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54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8C0DB8AA-3FC8-1520-FB0A-4BD0C40A9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55" y="5418817"/>
            <a:ext cx="5391150" cy="408622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EBD470E-0FED-E5B4-B5BD-4AA3F8495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955" y="1645974"/>
            <a:ext cx="4391025" cy="37814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DCF188-0E98-EE58-9B28-03024C5CF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969" y="1674267"/>
            <a:ext cx="4997394" cy="753440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9980AF-CFA3-960A-2EDF-4D2AA3809A00}"/>
              </a:ext>
            </a:extLst>
          </p:cNvPr>
          <p:cNvSpPr/>
          <p:nvPr/>
        </p:nvSpPr>
        <p:spPr>
          <a:xfrm flipV="1">
            <a:off x="4535632" y="1683804"/>
            <a:ext cx="4997395" cy="7534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F10A8EC-5479-40E1-F1F1-E2DF76E5E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497" y="2624333"/>
            <a:ext cx="4953000" cy="762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ECC684-B421-6143-FFC9-4D7412045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48" y="1698098"/>
            <a:ext cx="3390661" cy="7534802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1169613" y="4439640"/>
            <a:ext cx="2924995" cy="2404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내정보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(Flutter)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2225C3-4434-9CEC-073F-86F49D07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0823BEA-B249-EB56-EDA4-36500015A39A}"/>
              </a:ext>
            </a:extLst>
          </p:cNvPr>
          <p:cNvSpPr/>
          <p:nvPr/>
        </p:nvSpPr>
        <p:spPr>
          <a:xfrm flipV="1">
            <a:off x="11019944" y="2324100"/>
            <a:ext cx="3915256" cy="281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3AB8A6-95D0-80E9-67AD-ACCF47885051}"/>
              </a:ext>
            </a:extLst>
          </p:cNvPr>
          <p:cNvSpPr txBox="1"/>
          <p:nvPr/>
        </p:nvSpPr>
        <p:spPr>
          <a:xfrm>
            <a:off x="7187709" y="4670345"/>
            <a:ext cx="1880092" cy="73866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받아온 문진정보를 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Flexible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형태로 출력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8FCCD55-F031-AEEB-ACAD-AAB0A7975678}"/>
              </a:ext>
            </a:extLst>
          </p:cNvPr>
          <p:cNvCxnSpPr>
            <a:cxnSpLocks/>
            <a:stCxn id="28" idx="3"/>
            <a:endCxn id="53" idx="1"/>
          </p:cNvCxnSpPr>
          <p:nvPr/>
        </p:nvCxnSpPr>
        <p:spPr>
          <a:xfrm>
            <a:off x="4094608" y="5641681"/>
            <a:ext cx="1580800" cy="1202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512C20D-106E-CB53-EABF-67F6E86C07D7}"/>
              </a:ext>
            </a:extLst>
          </p:cNvPr>
          <p:cNvSpPr/>
          <p:nvPr/>
        </p:nvSpPr>
        <p:spPr>
          <a:xfrm flipV="1">
            <a:off x="5864497" y="2652140"/>
            <a:ext cx="4953000" cy="769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B9F3D29-9198-2D48-9A6F-C4912D159F31}"/>
              </a:ext>
            </a:extLst>
          </p:cNvPr>
          <p:cNvCxnSpPr>
            <a:cxnSpLocks/>
            <a:stCxn id="49" idx="0"/>
            <a:endCxn id="31" idx="1"/>
          </p:cNvCxnSpPr>
          <p:nvPr/>
        </p:nvCxnSpPr>
        <p:spPr>
          <a:xfrm>
            <a:off x="8340997" y="3422036"/>
            <a:ext cx="2678947" cy="311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EF2EAB-808C-5F70-D4BE-F506E91CDDDD}"/>
              </a:ext>
            </a:extLst>
          </p:cNvPr>
          <p:cNvSpPr/>
          <p:nvPr/>
        </p:nvSpPr>
        <p:spPr>
          <a:xfrm flipV="1">
            <a:off x="5675408" y="5811843"/>
            <a:ext cx="2762429" cy="2063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9558F8-0D8B-66C1-3258-F1188D69A25C}"/>
              </a:ext>
            </a:extLst>
          </p:cNvPr>
          <p:cNvSpPr txBox="1"/>
          <p:nvPr/>
        </p:nvSpPr>
        <p:spPr>
          <a:xfrm>
            <a:off x="7833344" y="1698033"/>
            <a:ext cx="1786940" cy="95410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닉네임을 이용하여 문진결과를 찾는 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JSP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이동시키는 함수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AEC9B47-38D1-D9CF-D51B-A4D7F3BA8A6B}"/>
              </a:ext>
            </a:extLst>
          </p:cNvPr>
          <p:cNvSpPr/>
          <p:nvPr/>
        </p:nvSpPr>
        <p:spPr>
          <a:xfrm flipV="1">
            <a:off x="11106857" y="5702716"/>
            <a:ext cx="4964715" cy="3656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92497D0-779B-5BD6-33A9-73A370FD5946}"/>
              </a:ext>
            </a:extLst>
          </p:cNvPr>
          <p:cNvCxnSpPr>
            <a:cxnSpLocks/>
            <a:stCxn id="31" idx="0"/>
            <a:endCxn id="58" idx="2"/>
          </p:cNvCxnSpPr>
          <p:nvPr/>
        </p:nvCxnSpPr>
        <p:spPr>
          <a:xfrm>
            <a:off x="12977572" y="5143500"/>
            <a:ext cx="611643" cy="559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7839BF1-506B-1D9F-904A-AE58EFA295F7}"/>
              </a:ext>
            </a:extLst>
          </p:cNvPr>
          <p:cNvSpPr txBox="1"/>
          <p:nvPr/>
        </p:nvSpPr>
        <p:spPr>
          <a:xfrm>
            <a:off x="15102765" y="2610415"/>
            <a:ext cx="2344680" cy="224676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JSP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전송된 닉네임 정보를 </a:t>
            </a:r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name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저장하고 </a:t>
            </a:r>
            <a:r>
              <a:rPr lang="en-US" altLang="ko-KR" sz="14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connectionDB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 매개변수로 전송한다</a:t>
            </a:r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얻은 </a:t>
            </a:r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name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데이터를 사용하여 </a:t>
            </a:r>
            <a:r>
              <a:rPr lang="en-US" altLang="ko-KR" sz="14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문을 이용하여 </a:t>
            </a:r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name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해당하는 문진결과 값을 </a:t>
            </a:r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String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형태로 받아와 재전송해준다</a:t>
            </a:r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592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C7C6B02-97C8-ED99-A375-063C584C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968" y="1700272"/>
            <a:ext cx="5047477" cy="75344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5E8CF8-DA27-DA19-1BA1-4D59B613E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14500"/>
            <a:ext cx="3390661" cy="753480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9980AF-CFA3-960A-2EDF-4D2AA3809A00}"/>
              </a:ext>
            </a:extLst>
          </p:cNvPr>
          <p:cNvSpPr/>
          <p:nvPr/>
        </p:nvSpPr>
        <p:spPr>
          <a:xfrm flipV="1">
            <a:off x="4495284" y="1700271"/>
            <a:ext cx="4997395" cy="7534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3769463" y="1919302"/>
            <a:ext cx="457389" cy="357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내정보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(Flutter)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2225C3-4434-9CEC-073F-86F49D07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8FCCD55-F031-AEEB-ACAD-AAB0A7975678}"/>
              </a:ext>
            </a:extLst>
          </p:cNvPr>
          <p:cNvCxnSpPr>
            <a:cxnSpLocks/>
            <a:stCxn id="28" idx="3"/>
            <a:endCxn id="53" idx="1"/>
          </p:cNvCxnSpPr>
          <p:nvPr/>
        </p:nvCxnSpPr>
        <p:spPr>
          <a:xfrm flipV="1">
            <a:off x="4226852" y="1865737"/>
            <a:ext cx="262116" cy="232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EF2EAB-808C-5F70-D4BE-F506E91CDDDD}"/>
              </a:ext>
            </a:extLst>
          </p:cNvPr>
          <p:cNvSpPr/>
          <p:nvPr/>
        </p:nvSpPr>
        <p:spPr>
          <a:xfrm flipV="1">
            <a:off x="4488968" y="1700270"/>
            <a:ext cx="1167021" cy="330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9558F8-0D8B-66C1-3258-F1188D69A25C}"/>
              </a:ext>
            </a:extLst>
          </p:cNvPr>
          <p:cNvSpPr txBox="1"/>
          <p:nvPr/>
        </p:nvSpPr>
        <p:spPr>
          <a:xfrm>
            <a:off x="5812059" y="1723427"/>
            <a:ext cx="2172128" cy="30777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isLogin</a:t>
            </a:r>
            <a:r>
              <a:rPr lang="en-US" altLang="ko-KR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== true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 경우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839BF1-506B-1D9F-904A-AE58EFA295F7}"/>
              </a:ext>
            </a:extLst>
          </p:cNvPr>
          <p:cNvSpPr txBox="1"/>
          <p:nvPr/>
        </p:nvSpPr>
        <p:spPr>
          <a:xfrm>
            <a:off x="9820990" y="6896100"/>
            <a:ext cx="2344680" cy="73866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Firebase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 가지고 있는 마일리지</a:t>
            </a:r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이용하여 해당 화면에 출력</a:t>
            </a:r>
            <a:endParaRPr lang="en-US" altLang="ko-KR" sz="1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7439A6-C8FE-1C01-4781-A1F0E6BC760E}"/>
              </a:ext>
            </a:extLst>
          </p:cNvPr>
          <p:cNvSpPr/>
          <p:nvPr/>
        </p:nvSpPr>
        <p:spPr>
          <a:xfrm flipV="1">
            <a:off x="1473033" y="4618104"/>
            <a:ext cx="2283730" cy="1532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A7ED83-B9CE-67F9-1140-F835DF2BD372}"/>
              </a:ext>
            </a:extLst>
          </p:cNvPr>
          <p:cNvSpPr/>
          <p:nvPr/>
        </p:nvSpPr>
        <p:spPr>
          <a:xfrm flipV="1">
            <a:off x="5293652" y="3885939"/>
            <a:ext cx="3581400" cy="5285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F7281E9-50CE-7F3B-4BEE-F8E8D2972AF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3756763" y="5384334"/>
            <a:ext cx="1536889" cy="11442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18AF2424-A4DB-B58A-857F-F530AC70A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0991" y="2413066"/>
            <a:ext cx="4476750" cy="441007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5B7F9E-9110-1A09-E7FF-336B106FF292}"/>
              </a:ext>
            </a:extLst>
          </p:cNvPr>
          <p:cNvSpPr/>
          <p:nvPr/>
        </p:nvSpPr>
        <p:spPr>
          <a:xfrm flipV="1">
            <a:off x="9820990" y="4618101"/>
            <a:ext cx="4476749" cy="1744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81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422546"/>
            <a:chOff x="0" y="0"/>
            <a:chExt cx="4816593" cy="901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01411"/>
            </a:xfrm>
            <a:custGeom>
              <a:avLst/>
              <a:gdLst/>
              <a:ahLst/>
              <a:cxnLst/>
              <a:rect l="l" t="t" r="r" b="b"/>
              <a:pathLst>
                <a:path w="4816592" h="901411">
                  <a:moveTo>
                    <a:pt x="0" y="0"/>
                  </a:moveTo>
                  <a:lnTo>
                    <a:pt x="4816592" y="0"/>
                  </a:lnTo>
                  <a:lnTo>
                    <a:pt x="4816592" y="901411"/>
                  </a:lnTo>
                  <a:lnTo>
                    <a:pt x="0" y="901411"/>
                  </a:lnTo>
                  <a:close/>
                </a:path>
              </a:pathLst>
            </a:custGeom>
            <a:solidFill>
              <a:srgbClr val="18BB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>
                <a:latin typeface="HY헤드라인M" panose="02030600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6539" y="7309057"/>
            <a:ext cx="16074922" cy="1254054"/>
            <a:chOff x="0" y="0"/>
            <a:chExt cx="4416947" cy="3445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16947" cy="344580"/>
            </a:xfrm>
            <a:custGeom>
              <a:avLst/>
              <a:gdLst/>
              <a:ahLst/>
              <a:cxnLst/>
              <a:rect l="l" t="t" r="r" b="b"/>
              <a:pathLst>
                <a:path w="4416947" h="344580">
                  <a:moveTo>
                    <a:pt x="0" y="0"/>
                  </a:moveTo>
                  <a:lnTo>
                    <a:pt x="4416947" y="0"/>
                  </a:lnTo>
                  <a:lnTo>
                    <a:pt x="4416947" y="344580"/>
                  </a:lnTo>
                  <a:lnTo>
                    <a:pt x="0" y="344580"/>
                  </a:lnTo>
                  <a:close/>
                </a:path>
              </a:pathLst>
            </a:custGeom>
            <a:solidFill>
              <a:srgbClr val="18BB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>
                <a:latin typeface="HY헤드라인M" panose="02030600000101010101" pitchFamily="18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89112" y="8772660"/>
            <a:ext cx="1609234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96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18BBCB"/>
                </a:solidFill>
                <a:latin typeface="HY헤드라인M" panose="02030600000101010101" pitchFamily="18" charset="-127"/>
              </a:rPr>
              <a:t>Hareware</a:t>
            </a:r>
            <a:endParaRPr lang="en-US" sz="8000" u="none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7FA82C3-278B-BD6F-8F64-43CB58656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336" y="1613031"/>
            <a:ext cx="15557324" cy="6699616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55AB9C7-C4C5-28D0-E912-BDA188AF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0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EBD91A4-3070-2610-7CF2-06E8B841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51" y="2697591"/>
            <a:ext cx="9783540" cy="5715798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화면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3">
            <a:extLst>
              <a:ext uri="{FF2B5EF4-FFF2-40B4-BE49-F238E27FC236}">
                <a16:creationId xmlns:a16="http://schemas.microsoft.com/office/drawing/2014/main" id="{157F0687-AC77-5ED7-1864-7B84797DC0C5}"/>
              </a:ext>
            </a:extLst>
          </p:cNvPr>
          <p:cNvGrpSpPr>
            <a:grpSpLocks/>
          </p:cNvGrpSpPr>
          <p:nvPr/>
        </p:nvGrpSpPr>
        <p:grpSpPr>
          <a:xfrm>
            <a:off x="1206499" y="2657581"/>
            <a:ext cx="11214101" cy="6143519"/>
            <a:chOff x="-413969" y="-160729"/>
            <a:chExt cx="1226769" cy="973529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2DD0F387-6138-613E-D678-157A8A78D018}"/>
                </a:ext>
              </a:extLst>
            </p:cNvPr>
            <p:cNvSpPr/>
            <p:nvPr/>
          </p:nvSpPr>
          <p:spPr>
            <a:xfrm>
              <a:off x="-413969" y="-160729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6B90E4-D8FB-518D-5165-F7A5EC776DE2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7" name="TextBox 23">
            <a:extLst>
              <a:ext uri="{FF2B5EF4-FFF2-40B4-BE49-F238E27FC236}">
                <a16:creationId xmlns:a16="http://schemas.microsoft.com/office/drawing/2014/main" id="{EEB688BA-C260-3A5E-2469-B9D5C090F601}"/>
              </a:ext>
            </a:extLst>
          </p:cNvPr>
          <p:cNvSpPr txBox="1"/>
          <p:nvPr/>
        </p:nvSpPr>
        <p:spPr>
          <a:xfrm>
            <a:off x="11430000" y="2657581"/>
            <a:ext cx="5791200" cy="719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화면에는 프로젝트에 대한 소개 내용을 출력한다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27717E-DE92-40BE-D8FA-6299AAB5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1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0EC93E7-E0A0-17AA-E105-87D6B89E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9" y="2682981"/>
            <a:ext cx="9774014" cy="5734850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 선택 화면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3">
            <a:extLst>
              <a:ext uri="{FF2B5EF4-FFF2-40B4-BE49-F238E27FC236}">
                <a16:creationId xmlns:a16="http://schemas.microsoft.com/office/drawing/2014/main" id="{2DC26E49-AD59-CB46-633D-3A4B1C5AB39B}"/>
              </a:ext>
            </a:extLst>
          </p:cNvPr>
          <p:cNvGrpSpPr>
            <a:grpSpLocks/>
          </p:cNvGrpSpPr>
          <p:nvPr/>
        </p:nvGrpSpPr>
        <p:grpSpPr>
          <a:xfrm>
            <a:off x="1206499" y="2657581"/>
            <a:ext cx="11214101" cy="6143519"/>
            <a:chOff x="-413969" y="-160729"/>
            <a:chExt cx="1226769" cy="973529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D1ED71F6-B34B-820D-B561-17EFDE7AF56D}"/>
                </a:ext>
              </a:extLst>
            </p:cNvPr>
            <p:cNvSpPr/>
            <p:nvPr/>
          </p:nvSpPr>
          <p:spPr>
            <a:xfrm>
              <a:off x="-413969" y="-160729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C2BFDA-5C6D-3BA1-9513-A15E5BE6159F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1" name="TextBox 23">
            <a:extLst>
              <a:ext uri="{FF2B5EF4-FFF2-40B4-BE49-F238E27FC236}">
                <a16:creationId xmlns:a16="http://schemas.microsoft.com/office/drawing/2014/main" id="{3B9439E0-2358-5932-6A0B-B476573223D4}"/>
              </a:ext>
            </a:extLst>
          </p:cNvPr>
          <p:cNvSpPr txBox="1"/>
          <p:nvPr/>
        </p:nvSpPr>
        <p:spPr>
          <a:xfrm>
            <a:off x="11430000" y="2657581"/>
            <a:ext cx="5791200" cy="1103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 선택 화면에선 심전도 검사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근전도 검사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심박수 검사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체온 측정 중 하나를 선택하여 검사를 진행할 수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D2775B-869F-F48F-CC40-A1AEB8CC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심전도 검사 매뉴얼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5E1E22-9744-496C-C8F2-CCE5D129F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651" y="2692828"/>
            <a:ext cx="9783540" cy="5725324"/>
          </a:xfrm>
          <a:prstGeom prst="rect">
            <a:avLst/>
          </a:prstGeom>
        </p:spPr>
      </p:pic>
      <p:grpSp>
        <p:nvGrpSpPr>
          <p:cNvPr id="4" name="Group 13">
            <a:extLst>
              <a:ext uri="{FF2B5EF4-FFF2-40B4-BE49-F238E27FC236}">
                <a16:creationId xmlns:a16="http://schemas.microsoft.com/office/drawing/2014/main" id="{85B7EB9D-F4D7-A674-0449-8D0DF0A62356}"/>
              </a:ext>
            </a:extLst>
          </p:cNvPr>
          <p:cNvGrpSpPr>
            <a:grpSpLocks/>
          </p:cNvGrpSpPr>
          <p:nvPr/>
        </p:nvGrpSpPr>
        <p:grpSpPr>
          <a:xfrm>
            <a:off x="1206499" y="2657581"/>
            <a:ext cx="11214101" cy="6143519"/>
            <a:chOff x="-413969" y="-160729"/>
            <a:chExt cx="1226769" cy="973529"/>
          </a:xfrm>
        </p:grpSpPr>
        <p:sp>
          <p:nvSpPr>
            <p:cNvPr id="5" name="Freeform 14">
              <a:extLst>
                <a:ext uri="{FF2B5EF4-FFF2-40B4-BE49-F238E27FC236}">
                  <a16:creationId xmlns:a16="http://schemas.microsoft.com/office/drawing/2014/main" id="{16AEFF9A-A734-0BA9-9B66-4C2247369FCA}"/>
                </a:ext>
              </a:extLst>
            </p:cNvPr>
            <p:cNvSpPr/>
            <p:nvPr/>
          </p:nvSpPr>
          <p:spPr>
            <a:xfrm>
              <a:off x="-413969" y="-160729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C683E0-E375-23DF-2DA2-73F1FF069725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6" name="TextBox 23">
            <a:extLst>
              <a:ext uri="{FF2B5EF4-FFF2-40B4-BE49-F238E27FC236}">
                <a16:creationId xmlns:a16="http://schemas.microsoft.com/office/drawing/2014/main" id="{74B5C422-AAA8-CBBC-8E95-AC990EABD96C}"/>
              </a:ext>
            </a:extLst>
          </p:cNvPr>
          <p:cNvSpPr txBox="1"/>
          <p:nvPr/>
        </p:nvSpPr>
        <p:spPr>
          <a:xfrm>
            <a:off x="11430000" y="2657581"/>
            <a:ext cx="5791200" cy="1103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심전도 검사 매뉴얼 화면은 심전도 센서의 사용방법을 제공하고 검사하기 버튼을 통해 검사를 진행할 수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0C125D5-FF81-B9A0-B26D-A0810437F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629" y="6525656"/>
            <a:ext cx="6649816" cy="172265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1EE7CD6-394B-F6F5-D1C3-3B4624BDB0FC}"/>
              </a:ext>
            </a:extLst>
          </p:cNvPr>
          <p:cNvSpPr/>
          <p:nvPr/>
        </p:nvSpPr>
        <p:spPr>
          <a:xfrm>
            <a:off x="8705629" y="6525656"/>
            <a:ext cx="6534371" cy="370444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8124F15-42C9-B4EA-66D6-6C40921175A4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7010400" y="6710878"/>
            <a:ext cx="1695229" cy="109962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3">
            <a:extLst>
              <a:ext uri="{FF2B5EF4-FFF2-40B4-BE49-F238E27FC236}">
                <a16:creationId xmlns:a16="http://schemas.microsoft.com/office/drawing/2014/main" id="{27A77E3D-FBFD-61CE-512A-188688B222C8}"/>
              </a:ext>
            </a:extLst>
          </p:cNvPr>
          <p:cNvSpPr txBox="1"/>
          <p:nvPr/>
        </p:nvSpPr>
        <p:spPr>
          <a:xfrm>
            <a:off x="11442700" y="8300340"/>
            <a:ext cx="5791200" cy="719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심전도 검사하기 버튼은 소스코드에 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btnTest1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선언되어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AC6E12-98FF-3DD0-9CCA-757E58422247}"/>
              </a:ext>
            </a:extLst>
          </p:cNvPr>
          <p:cNvSpPr/>
          <p:nvPr/>
        </p:nvSpPr>
        <p:spPr>
          <a:xfrm>
            <a:off x="8653683" y="6465008"/>
            <a:ext cx="6649815" cy="172265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EA4DC4-FE52-B892-53BC-DB3E4C2E6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6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6" grpId="0"/>
      <p:bldP spid="16" grpId="1"/>
      <p:bldP spid="21" grpId="0" animBg="1"/>
      <p:bldP spid="25" grpId="0"/>
      <p:bldP spid="3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심전도 검사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1D2196-1B41-1A92-C543-9A61F5650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499" y="2697591"/>
            <a:ext cx="9783540" cy="5715798"/>
          </a:xfrm>
          <a:prstGeom prst="rect">
            <a:avLst/>
          </a:prstGeom>
        </p:spPr>
      </p:pic>
      <p:grpSp>
        <p:nvGrpSpPr>
          <p:cNvPr id="6" name="Group 13">
            <a:extLst>
              <a:ext uri="{FF2B5EF4-FFF2-40B4-BE49-F238E27FC236}">
                <a16:creationId xmlns:a16="http://schemas.microsoft.com/office/drawing/2014/main" id="{5EE6BE51-7D01-8E83-DE5B-CA09B0F2439A}"/>
              </a:ext>
            </a:extLst>
          </p:cNvPr>
          <p:cNvGrpSpPr>
            <a:grpSpLocks/>
          </p:cNvGrpSpPr>
          <p:nvPr/>
        </p:nvGrpSpPr>
        <p:grpSpPr>
          <a:xfrm>
            <a:off x="1206499" y="2657581"/>
            <a:ext cx="11214101" cy="6143519"/>
            <a:chOff x="-413969" y="-160729"/>
            <a:chExt cx="1226769" cy="973529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1D7FD75F-6E05-12A0-3FAC-E0951DAB3891}"/>
                </a:ext>
              </a:extLst>
            </p:cNvPr>
            <p:cNvSpPr/>
            <p:nvPr/>
          </p:nvSpPr>
          <p:spPr>
            <a:xfrm>
              <a:off x="-413969" y="-160729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AF5CD5-C61C-A800-CB1C-1E7FF3C6D119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0" name="TextBox 23">
            <a:extLst>
              <a:ext uri="{FF2B5EF4-FFF2-40B4-BE49-F238E27FC236}">
                <a16:creationId xmlns:a16="http://schemas.microsoft.com/office/drawing/2014/main" id="{B27C3230-867A-6040-399E-DDFAA26E8B44}"/>
              </a:ext>
            </a:extLst>
          </p:cNvPr>
          <p:cNvSpPr txBox="1"/>
          <p:nvPr/>
        </p:nvSpPr>
        <p:spPr>
          <a:xfrm>
            <a:off x="11430000" y="2657581"/>
            <a:ext cx="5791200" cy="3027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심전도 검사 화면은 일정 시간동안 심전도센서를 통해 검사를 진행하며 검사가 진행 되고</a:t>
            </a: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있을 땐 화면의 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waveform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통해 진행 상황을</a:t>
            </a: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출력해 주고 검사가 끝나면 최대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평균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최소 수치를 출력해준다</a:t>
            </a: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검사가 완료 된 후 결과 전송 버튼을 통해 앱으로 블루투스 통신을 하여 데이터를 전송한다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E5A4BE2-CE8B-4A03-5A4B-81E50DB8B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989" y="6438900"/>
            <a:ext cx="3420069" cy="160594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3DB4E1C-3147-A6F7-4830-F6BA8D101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539" y="2239602"/>
            <a:ext cx="6891995" cy="647917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E93F157E-A151-C1DC-9A93-E3F1C844EDA7}"/>
              </a:ext>
            </a:extLst>
          </p:cNvPr>
          <p:cNvSpPr/>
          <p:nvPr/>
        </p:nvSpPr>
        <p:spPr>
          <a:xfrm>
            <a:off x="8567617" y="2239601"/>
            <a:ext cx="6908917" cy="6561499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2EC93AF-0629-66EC-DD99-4A9EEEB0A935}"/>
              </a:ext>
            </a:extLst>
          </p:cNvPr>
          <p:cNvSpPr/>
          <p:nvPr/>
        </p:nvSpPr>
        <p:spPr>
          <a:xfrm>
            <a:off x="1484401" y="6438900"/>
            <a:ext cx="3316200" cy="1608499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F5CC2FF-785E-C001-8A97-7921440A9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629" y="6525656"/>
            <a:ext cx="6649816" cy="1722655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2FC56FF-CD8D-F61F-4B46-BEB3CA5D7FF2}"/>
              </a:ext>
            </a:extLst>
          </p:cNvPr>
          <p:cNvSpPr/>
          <p:nvPr/>
        </p:nvSpPr>
        <p:spPr>
          <a:xfrm>
            <a:off x="8629646" y="7822595"/>
            <a:ext cx="6534371" cy="370444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F28342C-A65C-41BE-7FA4-6A6679604988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6909017" y="7602245"/>
            <a:ext cx="1720629" cy="40557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23">
            <a:extLst>
              <a:ext uri="{FF2B5EF4-FFF2-40B4-BE49-F238E27FC236}">
                <a16:creationId xmlns:a16="http://schemas.microsoft.com/office/drawing/2014/main" id="{262E0CB4-CE1D-BEE4-C398-B6FF99EDBA1F}"/>
              </a:ext>
            </a:extLst>
          </p:cNvPr>
          <p:cNvSpPr txBox="1"/>
          <p:nvPr/>
        </p:nvSpPr>
        <p:spPr>
          <a:xfrm>
            <a:off x="11442700" y="8300340"/>
            <a:ext cx="5791200" cy="719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전송 버튼은 소스코드에 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btnTest5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선언되어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8E5B8A5-2100-C592-4ED8-E143D3BA1777}"/>
              </a:ext>
            </a:extLst>
          </p:cNvPr>
          <p:cNvSpPr/>
          <p:nvPr/>
        </p:nvSpPr>
        <p:spPr>
          <a:xfrm>
            <a:off x="8653683" y="6465008"/>
            <a:ext cx="6649815" cy="172265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1D9BC4-D4BA-E0A2-B5E8-F553942E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2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0" grpId="0"/>
      <p:bldP spid="30" grpId="1"/>
      <p:bldP spid="34" grpId="0" animBg="1"/>
      <p:bldP spid="35" grpId="0" animBg="1"/>
      <p:bldP spid="37" grpId="0" animBg="1"/>
      <p:bldP spid="37" grpId="1" animBg="1"/>
      <p:bldP spid="39" grpId="0"/>
      <p:bldP spid="39" grpId="1"/>
      <p:bldP spid="40" grpId="0" animBg="1"/>
      <p:bldP spid="40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44804D8-7365-B3A9-CABE-C9FF7C7B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101" y="2697591"/>
            <a:ext cx="9764488" cy="5715798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근전도 검사 매뉴얼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AC9673-E55D-A237-655B-2526AF0476DD}"/>
              </a:ext>
            </a:extLst>
          </p:cNvPr>
          <p:cNvGrpSpPr>
            <a:grpSpLocks/>
          </p:cNvGrpSpPr>
          <p:nvPr/>
        </p:nvGrpSpPr>
        <p:grpSpPr>
          <a:xfrm>
            <a:off x="1206499" y="2657581"/>
            <a:ext cx="11214101" cy="6143519"/>
            <a:chOff x="-413969" y="-160729"/>
            <a:chExt cx="1226769" cy="97352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F76A90F-B397-6052-1E6F-FF9C71E36246}"/>
                </a:ext>
              </a:extLst>
            </p:cNvPr>
            <p:cNvSpPr/>
            <p:nvPr/>
          </p:nvSpPr>
          <p:spPr>
            <a:xfrm>
              <a:off x="-413969" y="-160729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B53A2F-3616-7080-734D-AED8BEFC3201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B2DCF665-BBE9-5F89-390F-EE870CA71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629" y="6525656"/>
            <a:ext cx="6649816" cy="1722655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BF2FB02-1348-05FC-5326-CD0CF741DAA9}"/>
              </a:ext>
            </a:extLst>
          </p:cNvPr>
          <p:cNvSpPr/>
          <p:nvPr/>
        </p:nvSpPr>
        <p:spPr>
          <a:xfrm>
            <a:off x="8705629" y="6881249"/>
            <a:ext cx="6534371" cy="370444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7BBFD85-7CCE-9055-E3A7-94FA8A96C098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6934200" y="7066471"/>
            <a:ext cx="1771429" cy="74117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3">
            <a:extLst>
              <a:ext uri="{FF2B5EF4-FFF2-40B4-BE49-F238E27FC236}">
                <a16:creationId xmlns:a16="http://schemas.microsoft.com/office/drawing/2014/main" id="{E5B3A981-4322-620C-85E3-2FAF64F82307}"/>
              </a:ext>
            </a:extLst>
          </p:cNvPr>
          <p:cNvSpPr txBox="1"/>
          <p:nvPr/>
        </p:nvSpPr>
        <p:spPr>
          <a:xfrm>
            <a:off x="11442700" y="8300340"/>
            <a:ext cx="5791200" cy="719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검사하기 버튼은 소스코드에 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btnTest1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선언되어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B9B6C5-4799-3966-DF67-721D0AE210BE}"/>
              </a:ext>
            </a:extLst>
          </p:cNvPr>
          <p:cNvSpPr/>
          <p:nvPr/>
        </p:nvSpPr>
        <p:spPr>
          <a:xfrm>
            <a:off x="8653683" y="6465008"/>
            <a:ext cx="6649815" cy="172265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00B148FC-5016-259E-1CCF-31E18DF3CFFC}"/>
              </a:ext>
            </a:extLst>
          </p:cNvPr>
          <p:cNvSpPr txBox="1"/>
          <p:nvPr/>
        </p:nvSpPr>
        <p:spPr>
          <a:xfrm>
            <a:off x="11430000" y="2657581"/>
            <a:ext cx="5791200" cy="1103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근전도 검사 매뉴얼 화면은 근전도 센서의 사용방법을 제공하고 검사하기 버튼을 통해 검사를 진행할 수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AB7D9A-A476-DDF4-D9EE-809FFC9E2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9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6" grpId="0" animBg="1"/>
      <p:bldP spid="38" grpId="0"/>
      <p:bldP spid="39" grpId="0" animBg="1"/>
      <p:bldP spid="42" grpId="0"/>
      <p:bldP spid="42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EBFD2B7-5052-EF02-94C5-AC0D320EE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99" y="2702354"/>
            <a:ext cx="9754961" cy="5706271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근전도 검사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9F71599D-1A88-7C88-AE36-FA499972909A}"/>
              </a:ext>
            </a:extLst>
          </p:cNvPr>
          <p:cNvGrpSpPr>
            <a:grpSpLocks/>
          </p:cNvGrpSpPr>
          <p:nvPr/>
        </p:nvGrpSpPr>
        <p:grpSpPr>
          <a:xfrm>
            <a:off x="1206499" y="2657581"/>
            <a:ext cx="11214101" cy="6143519"/>
            <a:chOff x="-413969" y="-160729"/>
            <a:chExt cx="1226769" cy="973529"/>
          </a:xfrm>
        </p:grpSpPr>
        <p:sp>
          <p:nvSpPr>
            <p:cNvPr id="3" name="Freeform 14">
              <a:extLst>
                <a:ext uri="{FF2B5EF4-FFF2-40B4-BE49-F238E27FC236}">
                  <a16:creationId xmlns:a16="http://schemas.microsoft.com/office/drawing/2014/main" id="{14542B2A-72B8-F13F-B1B6-C0A0A1DE162E}"/>
                </a:ext>
              </a:extLst>
            </p:cNvPr>
            <p:cNvSpPr/>
            <p:nvPr/>
          </p:nvSpPr>
          <p:spPr>
            <a:xfrm>
              <a:off x="-413969" y="-160729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0CCC76-76A1-04B3-7B66-3949A6BC25CA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3" name="TextBox 23">
            <a:extLst>
              <a:ext uri="{FF2B5EF4-FFF2-40B4-BE49-F238E27FC236}">
                <a16:creationId xmlns:a16="http://schemas.microsoft.com/office/drawing/2014/main" id="{4FEE7F1F-5B48-F286-D3D9-061730B4D7DF}"/>
              </a:ext>
            </a:extLst>
          </p:cNvPr>
          <p:cNvSpPr txBox="1"/>
          <p:nvPr/>
        </p:nvSpPr>
        <p:spPr>
          <a:xfrm>
            <a:off x="11430000" y="2657581"/>
            <a:ext cx="5791200" cy="3027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근전도 검사 화면은 일정 시간동안 근전도센서를 통해 검사를 진행하며 검사가 진행 되고</a:t>
            </a: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있을 땐 화면의 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waveform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통해 진행 상황을</a:t>
            </a: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출력해 주고 검사가 끝나면 최대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최소 수치를 출력해준다</a:t>
            </a: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검사가 완료 된 후 결과 전송 버튼을 통해 앱으로 블루투스 통신을 하여 데이터를 전송한다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09E2B38-A81C-3011-C6C5-6B024823A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3381521"/>
            <a:ext cx="6884872" cy="541957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B70508-CCB7-744A-E141-CF9DE8BD5366}"/>
              </a:ext>
            </a:extLst>
          </p:cNvPr>
          <p:cNvSpPr/>
          <p:nvPr/>
        </p:nvSpPr>
        <p:spPr>
          <a:xfrm>
            <a:off x="8662755" y="3381521"/>
            <a:ext cx="6908917" cy="5419579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BD34300-305A-61A5-3580-C2234F8E9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451" y="6519148"/>
            <a:ext cx="3288072" cy="110085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9D8010-BA64-3915-AE74-15D6EA39F018}"/>
              </a:ext>
            </a:extLst>
          </p:cNvPr>
          <p:cNvSpPr/>
          <p:nvPr/>
        </p:nvSpPr>
        <p:spPr>
          <a:xfrm>
            <a:off x="1507323" y="6519149"/>
            <a:ext cx="3316200" cy="121515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42C316-8F43-C595-686C-21F849ED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0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/>
      <p:bldP spid="13" grpId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C5201B54-8B6B-618B-57A9-4BE7EC2EC25E}"/>
              </a:ext>
            </a:extLst>
          </p:cNvPr>
          <p:cNvSpPr txBox="1"/>
          <p:nvPr/>
        </p:nvSpPr>
        <p:spPr>
          <a:xfrm>
            <a:off x="729299" y="781958"/>
            <a:ext cx="16890361" cy="73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분석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Picture 2" descr="정관장 케어나우 - Google Play 앱">
            <a:extLst>
              <a:ext uri="{FF2B5EF4-FFF2-40B4-BE49-F238E27FC236}">
                <a16:creationId xmlns:a16="http://schemas.microsoft.com/office/drawing/2014/main" id="{DC96045B-4A94-F58B-3E32-EF47C5281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34147"/>
            <a:ext cx="3418581" cy="341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헬피 – 나만의 건강루틴 - Google Play 앱">
            <a:extLst>
              <a:ext uri="{FF2B5EF4-FFF2-40B4-BE49-F238E27FC236}">
                <a16:creationId xmlns:a16="http://schemas.microsoft.com/office/drawing/2014/main" id="{1896CC35-1661-96A1-69C7-F99ED9A3A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5900"/>
            <a:ext cx="4419599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2B9C59-289F-56AA-7707-DA7F70ED3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1828039"/>
            <a:ext cx="3733800" cy="3630799"/>
          </a:xfrm>
          <a:prstGeom prst="rect">
            <a:avLst/>
          </a:prstGeom>
        </p:spPr>
      </p:pic>
      <p:sp>
        <p:nvSpPr>
          <p:cNvPr id="10" name="TextBox 19">
            <a:extLst>
              <a:ext uri="{FF2B5EF4-FFF2-40B4-BE49-F238E27FC236}">
                <a16:creationId xmlns:a16="http://schemas.microsoft.com/office/drawing/2014/main" id="{4A771E2A-36DC-8ADE-5F49-20BEED2418D4}"/>
              </a:ext>
            </a:extLst>
          </p:cNvPr>
          <p:cNvSpPr txBox="1"/>
          <p:nvPr/>
        </p:nvSpPr>
        <p:spPr>
          <a:xfrm>
            <a:off x="7092585" y="3139920"/>
            <a:ext cx="4163787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개인 </a:t>
            </a:r>
            <a:r>
              <a:rPr lang="ko-KR" altLang="en-US" sz="2500" dirty="0" err="1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검강검진</a:t>
            </a:r>
            <a:r>
              <a:rPr lang="ko-KR" altLang="en-US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기능은 없지만 자신만의 건강 목표를 설정할 수 있는 건강관리 </a:t>
            </a:r>
            <a:r>
              <a:rPr lang="en-US" altLang="ko-KR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APP</a:t>
            </a:r>
            <a:r>
              <a:rPr lang="ko-KR" altLang="en-US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이다</a:t>
            </a:r>
            <a:r>
              <a:rPr lang="en-US" altLang="ko-KR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추가로 건강검진 기록을 불러와 확인 가능</a:t>
            </a:r>
            <a:endParaRPr lang="en-US" sz="2500" dirty="0">
              <a:solidFill>
                <a:srgbClr val="545454"/>
              </a:solidFill>
              <a:latin typeface="+mn-ea"/>
            </a:endParaRP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1C8C195D-21D2-BD45-9FFA-D256C24A4D33}"/>
              </a:ext>
            </a:extLst>
          </p:cNvPr>
          <p:cNvSpPr txBox="1"/>
          <p:nvPr/>
        </p:nvSpPr>
        <p:spPr>
          <a:xfrm>
            <a:off x="12534900" y="5774141"/>
            <a:ext cx="4267200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보건 복지부에서 관할하는 </a:t>
            </a:r>
            <a:r>
              <a:rPr lang="en-US" altLang="ko-KR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APP</a:t>
            </a:r>
            <a:r>
              <a:rPr lang="ko-KR" altLang="en-US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이다</a:t>
            </a:r>
            <a:r>
              <a:rPr lang="en-US" altLang="ko-KR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algn="ctr">
              <a:lnSpc>
                <a:spcPts val="2800"/>
              </a:lnSpc>
            </a:pPr>
            <a:r>
              <a:rPr lang="ko-KR" altLang="en-US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어르신들을 위한 </a:t>
            </a:r>
            <a:r>
              <a:rPr lang="en-US" altLang="ko-KR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APP</a:t>
            </a:r>
            <a:r>
              <a:rPr lang="ko-KR" altLang="en-US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이며 신청을 하면 직원이 집에 방문하여 다양한 건강 측정기를 활용하여 측정하고 이를</a:t>
            </a:r>
            <a:r>
              <a:rPr lang="en-US" altLang="ko-KR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APP</a:t>
            </a:r>
            <a:r>
              <a:rPr lang="ko-KR" altLang="en-US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 자동으로 연계되어 보건소에서 확인이 가능하다</a:t>
            </a:r>
            <a:endParaRPr lang="en-US" sz="2500" dirty="0">
              <a:solidFill>
                <a:srgbClr val="545454"/>
              </a:solidFill>
              <a:latin typeface="+mn-ea"/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BCBD5061-1728-ACCC-8D4B-5E953F5ACBBC}"/>
              </a:ext>
            </a:extLst>
          </p:cNvPr>
          <p:cNvSpPr txBox="1"/>
          <p:nvPr/>
        </p:nvSpPr>
        <p:spPr>
          <a:xfrm>
            <a:off x="1148895" y="5774141"/>
            <a:ext cx="4778389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99"/>
              </a:lnSpc>
              <a:spcBef>
                <a:spcPct val="0"/>
              </a:spcBef>
            </a:pPr>
            <a:r>
              <a:rPr lang="ko-KR" altLang="en-US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개인화 시스템으로 관리 할 수 있는 건강 </a:t>
            </a:r>
            <a:r>
              <a:rPr lang="en-US" altLang="ko-KR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APP</a:t>
            </a:r>
            <a:r>
              <a:rPr lang="ko-KR" altLang="en-US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</a:t>
            </a:r>
            <a:r>
              <a:rPr lang="en-US" altLang="ko-KR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체계적으로 건강 관리가 가능하고 설문을 이용하여 내 건강 정보를 기록하고 업데이트를 할 수 있다</a:t>
            </a:r>
            <a:r>
              <a:rPr lang="en-US" altLang="ko-KR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sz="2499" u="none" dirty="0">
              <a:solidFill>
                <a:srgbClr val="545454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8D2F1007-D1FF-3CDB-0D61-7DEFC67B6B7D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CC021C-840E-0EBA-8996-7FAD46B4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1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9ECEA32-286E-C325-E989-ABA295836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627" y="2728076"/>
            <a:ext cx="9745435" cy="5725324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심박수 검사 매뉴얼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9F71599D-1A88-7C88-AE36-FA499972909A}"/>
              </a:ext>
            </a:extLst>
          </p:cNvPr>
          <p:cNvGrpSpPr>
            <a:grpSpLocks/>
          </p:cNvGrpSpPr>
          <p:nvPr/>
        </p:nvGrpSpPr>
        <p:grpSpPr>
          <a:xfrm>
            <a:off x="1206499" y="2657581"/>
            <a:ext cx="11214101" cy="6143519"/>
            <a:chOff x="-413969" y="-160729"/>
            <a:chExt cx="1226769" cy="973529"/>
          </a:xfrm>
        </p:grpSpPr>
        <p:sp>
          <p:nvSpPr>
            <p:cNvPr id="3" name="Freeform 14">
              <a:extLst>
                <a:ext uri="{FF2B5EF4-FFF2-40B4-BE49-F238E27FC236}">
                  <a16:creationId xmlns:a16="http://schemas.microsoft.com/office/drawing/2014/main" id="{14542B2A-72B8-F13F-B1B6-C0A0A1DE162E}"/>
                </a:ext>
              </a:extLst>
            </p:cNvPr>
            <p:cNvSpPr/>
            <p:nvPr/>
          </p:nvSpPr>
          <p:spPr>
            <a:xfrm>
              <a:off x="-413969" y="-160729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0CCC76-76A1-04B3-7B66-3949A6BC25CA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9" name="TextBox 23">
            <a:extLst>
              <a:ext uri="{FF2B5EF4-FFF2-40B4-BE49-F238E27FC236}">
                <a16:creationId xmlns:a16="http://schemas.microsoft.com/office/drawing/2014/main" id="{973AFD6E-3473-2ADD-9E8F-2146DEC4C436}"/>
              </a:ext>
            </a:extLst>
          </p:cNvPr>
          <p:cNvSpPr txBox="1"/>
          <p:nvPr/>
        </p:nvSpPr>
        <p:spPr>
          <a:xfrm>
            <a:off x="11430000" y="2657581"/>
            <a:ext cx="5791200" cy="1103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심박수 검사 매뉴얼 화면은 심박수 센서의 사용방법을 제공하고 검사하기 버튼을 통해 검사를 진행할 수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8596C4D-A89B-1616-C27F-8867F9559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629" y="6525656"/>
            <a:ext cx="6649816" cy="172265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4AC0659-CD2C-E0DD-EF9B-9334540E7F67}"/>
              </a:ext>
            </a:extLst>
          </p:cNvPr>
          <p:cNvSpPr/>
          <p:nvPr/>
        </p:nvSpPr>
        <p:spPr>
          <a:xfrm>
            <a:off x="8705629" y="7200812"/>
            <a:ext cx="6534371" cy="370444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06ECF18-01B7-161A-C9B9-16B835F914BF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6934200" y="7386034"/>
            <a:ext cx="1771429" cy="42160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3">
            <a:extLst>
              <a:ext uri="{FF2B5EF4-FFF2-40B4-BE49-F238E27FC236}">
                <a16:creationId xmlns:a16="http://schemas.microsoft.com/office/drawing/2014/main" id="{74D0A532-9068-295E-960A-00B0D6A594BF}"/>
              </a:ext>
            </a:extLst>
          </p:cNvPr>
          <p:cNvSpPr txBox="1"/>
          <p:nvPr/>
        </p:nvSpPr>
        <p:spPr>
          <a:xfrm>
            <a:off x="11442700" y="8300340"/>
            <a:ext cx="5791200" cy="719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검사하기 버튼은 소스코드에 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btnTest1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선언되어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7DA9F-CE58-3275-6C45-D41C8FE29552}"/>
              </a:ext>
            </a:extLst>
          </p:cNvPr>
          <p:cNvSpPr/>
          <p:nvPr/>
        </p:nvSpPr>
        <p:spPr>
          <a:xfrm>
            <a:off x="8653683" y="6465008"/>
            <a:ext cx="6649815" cy="172265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B25463-636D-C0DA-E87E-C8256993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19" grpId="1"/>
      <p:bldP spid="21" grpId="0" animBg="1"/>
      <p:bldP spid="23" grpId="0"/>
      <p:bldP spid="2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B7BB7B2-BC39-89ED-F06B-4A78F032E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03" y="2711880"/>
            <a:ext cx="9764488" cy="5687219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심박수 검사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9F71599D-1A88-7C88-AE36-FA499972909A}"/>
              </a:ext>
            </a:extLst>
          </p:cNvPr>
          <p:cNvGrpSpPr>
            <a:grpSpLocks/>
          </p:cNvGrpSpPr>
          <p:nvPr/>
        </p:nvGrpSpPr>
        <p:grpSpPr>
          <a:xfrm>
            <a:off x="1206499" y="2657581"/>
            <a:ext cx="11214101" cy="6143519"/>
            <a:chOff x="-413969" y="-160729"/>
            <a:chExt cx="1226769" cy="973529"/>
          </a:xfrm>
        </p:grpSpPr>
        <p:sp>
          <p:nvSpPr>
            <p:cNvPr id="3" name="Freeform 14">
              <a:extLst>
                <a:ext uri="{FF2B5EF4-FFF2-40B4-BE49-F238E27FC236}">
                  <a16:creationId xmlns:a16="http://schemas.microsoft.com/office/drawing/2014/main" id="{14542B2A-72B8-F13F-B1B6-C0A0A1DE162E}"/>
                </a:ext>
              </a:extLst>
            </p:cNvPr>
            <p:cNvSpPr/>
            <p:nvPr/>
          </p:nvSpPr>
          <p:spPr>
            <a:xfrm>
              <a:off x="-413969" y="-160729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0CCC76-76A1-04B3-7B66-3949A6BC25CA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3" name="TextBox 23">
            <a:extLst>
              <a:ext uri="{FF2B5EF4-FFF2-40B4-BE49-F238E27FC236}">
                <a16:creationId xmlns:a16="http://schemas.microsoft.com/office/drawing/2014/main" id="{A575B414-9BC0-D322-EF2F-A67C73A4CD84}"/>
              </a:ext>
            </a:extLst>
          </p:cNvPr>
          <p:cNvSpPr txBox="1"/>
          <p:nvPr/>
        </p:nvSpPr>
        <p:spPr>
          <a:xfrm>
            <a:off x="11430000" y="2657581"/>
            <a:ext cx="5791200" cy="3027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심박수 검사 화면은 일정 시간동안 심박수 센서를 통해 검사를 진행하며 검사가 진행 되고</a:t>
            </a: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있을 땐 화면의 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waveform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통해 진행 상황을</a:t>
            </a: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출력해 주고 검사가 끝나면 최대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평균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최소 수치를 출력해준다</a:t>
            </a: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검사가 완료 된 후 결과 전송 버튼을 통해 앱으로 블루투스 통신을 하여 데이터를 전송한다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D33A08-A0FE-7FBA-8EE3-B3C83B8B54B7}"/>
              </a:ext>
            </a:extLst>
          </p:cNvPr>
          <p:cNvSpPr/>
          <p:nvPr/>
        </p:nvSpPr>
        <p:spPr>
          <a:xfrm>
            <a:off x="1484401" y="6438900"/>
            <a:ext cx="3316200" cy="16764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778B458-55B4-29AE-AD22-F68EDDA1C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885" y="1943219"/>
            <a:ext cx="6816379" cy="722453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E66677-E212-496C-B0AC-C1F1C1476762}"/>
              </a:ext>
            </a:extLst>
          </p:cNvPr>
          <p:cNvSpPr/>
          <p:nvPr/>
        </p:nvSpPr>
        <p:spPr>
          <a:xfrm>
            <a:off x="8567617" y="1943219"/>
            <a:ext cx="6862647" cy="731508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05F2983-6F7A-F789-DD4A-F706F1CC4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6467330"/>
            <a:ext cx="3276601" cy="157334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BC2EB3-917C-9D9B-6E65-72EDD1F0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6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/>
      <p:bldP spid="13" grpId="1"/>
      <p:bldP spid="15" grpId="0" animBg="1"/>
      <p:bldP spid="1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11D3996-34A9-9AC6-EF8D-AEE3EBDE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77" y="2721081"/>
            <a:ext cx="9774014" cy="5734850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체온 측정 검사 매뉴얼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9F71599D-1A88-7C88-AE36-FA499972909A}"/>
              </a:ext>
            </a:extLst>
          </p:cNvPr>
          <p:cNvGrpSpPr>
            <a:grpSpLocks/>
          </p:cNvGrpSpPr>
          <p:nvPr/>
        </p:nvGrpSpPr>
        <p:grpSpPr>
          <a:xfrm>
            <a:off x="1206499" y="2657581"/>
            <a:ext cx="11214101" cy="6143519"/>
            <a:chOff x="-413969" y="-160729"/>
            <a:chExt cx="1226769" cy="973529"/>
          </a:xfrm>
        </p:grpSpPr>
        <p:sp>
          <p:nvSpPr>
            <p:cNvPr id="3" name="Freeform 14">
              <a:extLst>
                <a:ext uri="{FF2B5EF4-FFF2-40B4-BE49-F238E27FC236}">
                  <a16:creationId xmlns:a16="http://schemas.microsoft.com/office/drawing/2014/main" id="{14542B2A-72B8-F13F-B1B6-C0A0A1DE162E}"/>
                </a:ext>
              </a:extLst>
            </p:cNvPr>
            <p:cNvSpPr/>
            <p:nvPr/>
          </p:nvSpPr>
          <p:spPr>
            <a:xfrm>
              <a:off x="-413969" y="-160729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0CCC76-76A1-04B3-7B66-3949A6BC25CA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1" name="TextBox 23">
            <a:extLst>
              <a:ext uri="{FF2B5EF4-FFF2-40B4-BE49-F238E27FC236}">
                <a16:creationId xmlns:a16="http://schemas.microsoft.com/office/drawing/2014/main" id="{59113BFA-629E-30C1-F878-80163D8A0AC1}"/>
              </a:ext>
            </a:extLst>
          </p:cNvPr>
          <p:cNvSpPr txBox="1"/>
          <p:nvPr/>
        </p:nvSpPr>
        <p:spPr>
          <a:xfrm>
            <a:off x="11430000" y="2657581"/>
            <a:ext cx="5791200" cy="1103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체온 측정 검사 매뉴얼 화면은 적외선 온도 센서의 사용방법을 제공하고 검사하기 버튼을 통해 검사를 진행할 수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F8D83DC-D8E7-FBB8-0BBB-24BA49D71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629" y="6525656"/>
            <a:ext cx="6649816" cy="172265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5D6D495-0DAE-A61E-CF5D-C46887FA221C}"/>
              </a:ext>
            </a:extLst>
          </p:cNvPr>
          <p:cNvSpPr/>
          <p:nvPr/>
        </p:nvSpPr>
        <p:spPr>
          <a:xfrm>
            <a:off x="8705629" y="7549676"/>
            <a:ext cx="6534371" cy="370444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E646D0F-2161-B3E5-55EB-DA390F91649C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7010400" y="7734898"/>
            <a:ext cx="1695229" cy="9737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3">
            <a:extLst>
              <a:ext uri="{FF2B5EF4-FFF2-40B4-BE49-F238E27FC236}">
                <a16:creationId xmlns:a16="http://schemas.microsoft.com/office/drawing/2014/main" id="{E5017278-8917-7242-AA94-23999A0D779D}"/>
              </a:ext>
            </a:extLst>
          </p:cNvPr>
          <p:cNvSpPr txBox="1"/>
          <p:nvPr/>
        </p:nvSpPr>
        <p:spPr>
          <a:xfrm>
            <a:off x="11442700" y="8300340"/>
            <a:ext cx="5791200" cy="719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검사하기 버튼은 소스코드에 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btnTest1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선언되어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7E3612-AB00-77DC-A1F0-D3151B6640E2}"/>
              </a:ext>
            </a:extLst>
          </p:cNvPr>
          <p:cNvSpPr/>
          <p:nvPr/>
        </p:nvSpPr>
        <p:spPr>
          <a:xfrm>
            <a:off x="8653683" y="6465008"/>
            <a:ext cx="6649815" cy="172265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321026-4CE4-7642-BD8F-256F4E103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8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1" grpId="1"/>
      <p:bldP spid="23" grpId="0" animBg="1"/>
      <p:bldP spid="25" grpId="0"/>
      <p:bldP spid="2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47A38E7-B7D8-8BC4-641C-AB95106D9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77" y="2697591"/>
            <a:ext cx="9774014" cy="5715798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체온 측정 검사</a:t>
            </a:r>
            <a:endParaRPr lang="en-US" altLang="ko-KR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9F71599D-1A88-7C88-AE36-FA499972909A}"/>
              </a:ext>
            </a:extLst>
          </p:cNvPr>
          <p:cNvGrpSpPr>
            <a:grpSpLocks/>
          </p:cNvGrpSpPr>
          <p:nvPr/>
        </p:nvGrpSpPr>
        <p:grpSpPr>
          <a:xfrm>
            <a:off x="1206499" y="2657581"/>
            <a:ext cx="11214101" cy="6143519"/>
            <a:chOff x="-413969" y="-160729"/>
            <a:chExt cx="1226769" cy="973529"/>
          </a:xfrm>
        </p:grpSpPr>
        <p:sp>
          <p:nvSpPr>
            <p:cNvPr id="3" name="Freeform 14">
              <a:extLst>
                <a:ext uri="{FF2B5EF4-FFF2-40B4-BE49-F238E27FC236}">
                  <a16:creationId xmlns:a16="http://schemas.microsoft.com/office/drawing/2014/main" id="{14542B2A-72B8-F13F-B1B6-C0A0A1DE162E}"/>
                </a:ext>
              </a:extLst>
            </p:cNvPr>
            <p:cNvSpPr/>
            <p:nvPr/>
          </p:nvSpPr>
          <p:spPr>
            <a:xfrm>
              <a:off x="-413969" y="-160729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0CCC76-76A1-04B3-7B66-3949A6BC25CA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9" name="TextBox 23">
            <a:extLst>
              <a:ext uri="{FF2B5EF4-FFF2-40B4-BE49-F238E27FC236}">
                <a16:creationId xmlns:a16="http://schemas.microsoft.com/office/drawing/2014/main" id="{EF9BB298-79EC-CE5A-F051-140C0F1FC888}"/>
              </a:ext>
            </a:extLst>
          </p:cNvPr>
          <p:cNvSpPr txBox="1"/>
          <p:nvPr/>
        </p:nvSpPr>
        <p:spPr>
          <a:xfrm>
            <a:off x="11430000" y="2657581"/>
            <a:ext cx="5791200" cy="2257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체온 측정 검사 화면은 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회의 온도 측정을 진행한 후 외부 온도와 체온을 출력해주고 검사하기 버튼을 통해 즉시 재검사가 가능하다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ts val="2961"/>
              </a:lnSpc>
            </a:pP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검사가 완료 된 후 결과 전송 버튼을 통해 앱으로 블루투스 통신을 하여 데이터를 전송한다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798D8FE-5DAC-5662-704D-588D50681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617" y="2239601"/>
            <a:ext cx="6908917" cy="532714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593046-1598-A6B6-F0AD-011A858091FE}"/>
              </a:ext>
            </a:extLst>
          </p:cNvPr>
          <p:cNvSpPr/>
          <p:nvPr/>
        </p:nvSpPr>
        <p:spPr>
          <a:xfrm>
            <a:off x="8567617" y="2239602"/>
            <a:ext cx="6908917" cy="53271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AB32625-DCFC-ACB6-44DC-B5A464C2C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9208" y="1844323"/>
            <a:ext cx="6876392" cy="755974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236B82-3998-86F1-EE7D-DDDA7DEF0FA9}"/>
              </a:ext>
            </a:extLst>
          </p:cNvPr>
          <p:cNvSpPr/>
          <p:nvPr/>
        </p:nvSpPr>
        <p:spPr>
          <a:xfrm>
            <a:off x="7416683" y="1833599"/>
            <a:ext cx="6908917" cy="7570463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CC54E7C-6853-3A36-1C0B-88560D495765}"/>
              </a:ext>
            </a:extLst>
          </p:cNvPr>
          <p:cNvCxnSpPr>
            <a:cxnSpLocks/>
          </p:cNvCxnSpPr>
          <p:nvPr/>
        </p:nvCxnSpPr>
        <p:spPr>
          <a:xfrm flipH="1">
            <a:off x="6096000" y="6210300"/>
            <a:ext cx="1320683" cy="106680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AA1CC3-B856-73EC-0D86-25288C1CF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5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19" grpId="1"/>
      <p:bldP spid="20" grpId="0" animBg="1"/>
      <p:bldP spid="20" grpId="1" animBg="1"/>
      <p:bldP spid="2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44999"/>
            </a:blip>
            <a:srcRect l="6794" t="11703" b="975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-905894" y="-338260"/>
            <a:ext cx="14293352" cy="7796374"/>
          </a:xfrm>
          <a:custGeom>
            <a:avLst/>
            <a:gdLst/>
            <a:ahLst/>
            <a:cxnLst/>
            <a:rect l="l" t="t" r="r" b="b"/>
            <a:pathLst>
              <a:path w="14293352" h="7796374">
                <a:moveTo>
                  <a:pt x="0" y="0"/>
                </a:moveTo>
                <a:lnTo>
                  <a:pt x="14293352" y="0"/>
                </a:lnTo>
                <a:lnTo>
                  <a:pt x="14293352" y="7796373"/>
                </a:lnTo>
                <a:lnTo>
                  <a:pt x="0" y="7796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1679972" y="4305300"/>
            <a:ext cx="14293352" cy="7796374"/>
          </a:xfrm>
          <a:custGeom>
            <a:avLst/>
            <a:gdLst/>
            <a:ahLst/>
            <a:cxnLst/>
            <a:rect l="l" t="t" r="r" b="b"/>
            <a:pathLst>
              <a:path w="14293352" h="7796374">
                <a:moveTo>
                  <a:pt x="0" y="0"/>
                </a:moveTo>
                <a:lnTo>
                  <a:pt x="14293352" y="0"/>
                </a:lnTo>
                <a:lnTo>
                  <a:pt x="14293352" y="7796374"/>
                </a:lnTo>
                <a:lnTo>
                  <a:pt x="0" y="7796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057400" y="2857500"/>
            <a:ext cx="10393573" cy="1698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999"/>
              </a:lnSpc>
              <a:spcBef>
                <a:spcPct val="0"/>
              </a:spcBef>
            </a:pPr>
            <a:r>
              <a:rPr lang="en-US" sz="25000" u="none" dirty="0">
                <a:solidFill>
                  <a:srgbClr val="FFFFFF"/>
                </a:solidFill>
                <a:latin typeface="HY헤드라인M" panose="02030600000101010101" pitchFamily="18" charset="-127"/>
              </a:rPr>
              <a:t>Q&amp;A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6399" y="7163157"/>
            <a:ext cx="8557000" cy="30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0"/>
              </a:lnSpc>
            </a:pPr>
            <a:endParaRPr lang="en-US" sz="2100" dirty="0">
              <a:solidFill>
                <a:srgbClr val="545454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871930" y="8956675"/>
            <a:ext cx="577437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809"/>
              </a:lnSpc>
              <a:spcBef>
                <a:spcPct val="0"/>
              </a:spcBef>
            </a:pPr>
            <a:r>
              <a:rPr lang="en-US" altLang="ko-KR" sz="44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THANK YOU!</a:t>
            </a:r>
            <a:endParaRPr lang="en-US" sz="44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06EFA3-297D-267A-79F5-34F55E5A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기대 효과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D709DF-9F00-32A3-02FE-AC473F02E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385808"/>
              </p:ext>
            </p:extLst>
          </p:nvPr>
        </p:nvGraphicFramePr>
        <p:xfrm>
          <a:off x="3116579" y="5524500"/>
          <a:ext cx="12115800" cy="3884294"/>
        </p:xfrm>
        <a:graphic>
          <a:graphicData uri="http://schemas.openxmlformats.org/drawingml/2006/table">
            <a:tbl>
              <a:tblPr/>
              <a:tblGrid>
                <a:gridCol w="2867386">
                  <a:extLst>
                    <a:ext uri="{9D8B030D-6E8A-4147-A177-3AD203B41FA5}">
                      <a16:colId xmlns:a16="http://schemas.microsoft.com/office/drawing/2014/main" val="2018015833"/>
                    </a:ext>
                  </a:extLst>
                </a:gridCol>
                <a:gridCol w="9248414">
                  <a:extLst>
                    <a:ext uri="{9D8B030D-6E8A-4147-A177-3AD203B41FA5}">
                      <a16:colId xmlns:a16="http://schemas.microsoft.com/office/drawing/2014/main" val="184722559"/>
                    </a:ext>
                  </a:extLst>
                </a:gridCol>
              </a:tblGrid>
              <a:tr h="10983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기술적 측면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07950" marR="107950" marT="107950" marB="107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2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본 프로젝트의 결과를 통한 관련분야의 원천기술 확보가 가능함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07950" marR="107950" marT="107950" marB="107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676362"/>
                  </a:ext>
                </a:extLst>
              </a:tr>
              <a:tr h="13154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경제적 측면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07950" marR="107950" marT="107950" marB="107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본 프로젝트의 결과를 바탕으로 사용자들이 가벼운 증상들이 나타났을 때 비싼 병원을 이용하지 않아도 되어 지출이 절감됨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07950" marR="107950" marT="107950" marB="107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221148"/>
                  </a:ext>
                </a:extLst>
              </a:tr>
              <a:tr h="14704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사회적 측면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07950" marR="107950" marT="107950" marB="107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본 프로젝트의 결과를 지방자치단체와 협력하여 병원이 멀거나 거동이 불편하여 병원에 가는 일이 쉽지 않은 사용자들에게 지원함으로써 건강 향상에 도움이 됨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07950" marR="107950" marT="107950" marB="107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26074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5D0357F-D7E3-B8DA-63A8-8EC90329E252}"/>
              </a:ext>
            </a:extLst>
          </p:cNvPr>
          <p:cNvSpPr/>
          <p:nvPr/>
        </p:nvSpPr>
        <p:spPr>
          <a:xfrm>
            <a:off x="1981200" y="2323574"/>
            <a:ext cx="15163800" cy="206196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62000" marR="0" indent="-1905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병원에 방문하지 않거나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건강이 자주 약화되는 사용자에게 간단한 자가검진 기능과 의심되는 질병에 대한 대처방법</a:t>
            </a:r>
            <a:r>
              <a:rPr lang="en-US" altLang="ko-KR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증상들을 </a:t>
            </a:r>
            <a:endParaRPr lang="en-US" altLang="ko-KR" kern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62000" marR="0" indent="-1905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상세하게 제공해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주면서 건강관리 효과 기대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62000" marR="0" indent="-1905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평소에 알지 못했던 건강 지식을 알 수 있게 되어 건강에 관심을 가지는 효과 기대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62000" marR="0" indent="-1905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예상치 못한 질병을 발견하여 초기 치료 효과 기대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5DC6BE-12FD-3FEE-AA6D-16591820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1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2530</Words>
  <Application>Microsoft Office PowerPoint</Application>
  <PresentationFormat>사용자 지정</PresentationFormat>
  <Paragraphs>664</Paragraphs>
  <Slides>84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89" baseType="lpstr">
      <vt:lpstr>Calibri</vt:lpstr>
      <vt:lpstr>Arial</vt:lpstr>
      <vt:lpstr>HY헤드라인M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Gradient Modern Healthcare Business Professional Medical Center Presentation의 사본</dc:title>
  <dc:creator>김종원</dc:creator>
  <cp:lastModifiedBy>김종원</cp:lastModifiedBy>
  <cp:revision>36</cp:revision>
  <dcterms:created xsi:type="dcterms:W3CDTF">2006-08-16T00:00:00Z</dcterms:created>
  <dcterms:modified xsi:type="dcterms:W3CDTF">2023-11-05T14:11:43Z</dcterms:modified>
  <dc:identifier>DAFlI0Prfe8</dc:identifier>
</cp:coreProperties>
</file>